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notesSlides/notesSlide1.xml" ContentType="application/vnd.openxmlformats-officedocument.presentationml.notesSlid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2"/>
  </p:notesMasterIdLst>
  <p:sldIdLst>
    <p:sldId id="780" r:id="rId2"/>
    <p:sldId id="775" r:id="rId3"/>
    <p:sldId id="776" r:id="rId4"/>
    <p:sldId id="770" r:id="rId5"/>
    <p:sldId id="771" r:id="rId6"/>
    <p:sldId id="729" r:id="rId7"/>
    <p:sldId id="749" r:id="rId8"/>
    <p:sldId id="777" r:id="rId9"/>
    <p:sldId id="768" r:id="rId10"/>
    <p:sldId id="769" r:id="rId11"/>
    <p:sldId id="753" r:id="rId12"/>
    <p:sldId id="755" r:id="rId13"/>
    <p:sldId id="778" r:id="rId14"/>
    <p:sldId id="757" r:id="rId15"/>
    <p:sldId id="758" r:id="rId16"/>
    <p:sldId id="759" r:id="rId17"/>
    <p:sldId id="760" r:id="rId18"/>
    <p:sldId id="779" r:id="rId19"/>
    <p:sldId id="762" r:id="rId20"/>
    <p:sldId id="782" r:id="rId21"/>
  </p:sldIdLst>
  <p:sldSz cx="10080625" cy="6480175"/>
  <p:notesSz cx="6858000" cy="9144000"/>
  <p:defaultTextStyle>
    <a:defPPr>
      <a:defRPr lang="zh-CN"/>
    </a:defPPr>
    <a:lvl1pPr algn="l" rtl="0" fontAlgn="base">
      <a:spcBef>
        <a:spcPct val="0"/>
      </a:spcBef>
      <a:spcAft>
        <a:spcPct val="0"/>
      </a:spcAft>
      <a:buFont typeface="Arial" panose="020B0604020202020204" pitchFamily="34" charset="0"/>
      <a:defRPr sz="1900"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algn="l" rtl="0" fontAlgn="base">
      <a:spcBef>
        <a:spcPct val="0"/>
      </a:spcBef>
      <a:spcAft>
        <a:spcPct val="0"/>
      </a:spcAft>
      <a:buFont typeface="Arial" panose="020B0604020202020204" pitchFamily="34" charset="0"/>
      <a:defRPr sz="1900"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algn="l" rtl="0" fontAlgn="base">
      <a:spcBef>
        <a:spcPct val="0"/>
      </a:spcBef>
      <a:spcAft>
        <a:spcPct val="0"/>
      </a:spcAft>
      <a:buFont typeface="Arial" panose="020B0604020202020204" pitchFamily="34" charset="0"/>
      <a:defRPr sz="1900"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algn="l" rtl="0" fontAlgn="base">
      <a:spcBef>
        <a:spcPct val="0"/>
      </a:spcBef>
      <a:spcAft>
        <a:spcPct val="0"/>
      </a:spcAft>
      <a:buFont typeface="Arial" panose="020B0604020202020204" pitchFamily="34" charset="0"/>
      <a:defRPr sz="1900"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algn="l" rtl="0" fontAlgn="base">
      <a:spcBef>
        <a:spcPct val="0"/>
      </a:spcBef>
      <a:spcAft>
        <a:spcPct val="0"/>
      </a:spcAft>
      <a:buFont typeface="Arial" panose="020B0604020202020204" pitchFamily="34" charset="0"/>
      <a:defRPr sz="1900"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sz="1900"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algn="l" defTabSz="914400" rtl="0" eaLnBrk="1" latinLnBrk="0" hangingPunct="1">
      <a:defRPr sz="1900"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algn="l" defTabSz="914400" rtl="0" eaLnBrk="1" latinLnBrk="0" hangingPunct="1">
      <a:defRPr sz="1900"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algn="l" defTabSz="914400" rtl="0" eaLnBrk="1" latinLnBrk="0" hangingPunct="1">
      <a:defRPr sz="1900"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991" userDrawn="1">
          <p15:clr>
            <a:srgbClr val="A4A3A4"/>
          </p15:clr>
        </p15:guide>
        <p15:guide id="2" pos="3113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CC00"/>
    <a:srgbClr val="B2B2B2"/>
    <a:srgbClr val="FF9900"/>
    <a:srgbClr val="4D4D4D"/>
    <a:srgbClr val="275D9F"/>
    <a:srgbClr val="FFCC00"/>
    <a:srgbClr val="333333"/>
    <a:srgbClr val="8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Objects="1" showGuides="1">
      <p:cViewPr varScale="1">
        <p:scale>
          <a:sx n="111" d="100"/>
          <a:sy n="111" d="100"/>
        </p:scale>
        <p:origin x="1086" y="102"/>
      </p:cViewPr>
      <p:guideLst>
        <p:guide orient="horz" pos="1991"/>
        <p:guide pos="3113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58E1AE1C-6AF9-4C47-BDAD-22BF5E01F5D3}" type="datetimeFigureOut">
              <a:rPr lang="zh-CN" altLang="en-US"/>
              <a:t>2026/1/15/Thu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762000" y="685800"/>
            <a:ext cx="5334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zh-CN" altLang="en-US" noProof="0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noProof="0"/>
              <a:t>单击此处编辑母版文本样式</a:t>
            </a:r>
          </a:p>
          <a:p>
            <a:pPr lvl="1"/>
            <a:r>
              <a:rPr lang="zh-CN" altLang="en-US" noProof="0"/>
              <a:t>第二级</a:t>
            </a:r>
          </a:p>
          <a:p>
            <a:pPr lvl="2"/>
            <a:r>
              <a:rPr lang="zh-CN" altLang="en-US" noProof="0"/>
              <a:t>第三级</a:t>
            </a:r>
          </a:p>
          <a:p>
            <a:pPr lvl="3"/>
            <a:r>
              <a:rPr lang="zh-CN" altLang="en-US" noProof="0"/>
              <a:t>第四级</a:t>
            </a:r>
          </a:p>
          <a:p>
            <a:pPr lvl="4"/>
            <a:r>
              <a:rPr lang="zh-CN" altLang="en-US" noProof="0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7AF38B62-71DB-4073-817E-022DBF745A57}" type="slidenum">
              <a:rPr lang="zh-CN" altLang="en-US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39AD698A-D66C-4FA1-BBD8-F72AE9E6E751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charset="0"/>
                <a:ea typeface="微软雅黑" panose="020B0503020204020204" pitchFamily="34" charset="-122"/>
              </a:rPr>
              <a:t>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charset="0"/>
              <a:ea typeface="微软雅黑" panose="020B0503020204020204" pitchFamily="34" charset="-122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</p:spPr>
      </p:sp>
      <p:sp>
        <p:nvSpPr>
          <p:cNvPr id="24579" name="备注占位符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/>
          <a:lstStyle/>
          <a:p>
            <a:endParaRPr lang="zh-CN" altLang="en-US"/>
          </a:p>
        </p:txBody>
      </p:sp>
      <p:sp>
        <p:nvSpPr>
          <p:cNvPr id="24580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</a:ln>
        </p:spPr>
        <p:txBody>
          <a:bodyPr wrap="square" numCol="1" anchorCtr="0" compatLnSpc="1"/>
          <a:lstStyle/>
          <a:p>
            <a:fld id="{22E9CF91-C28C-4586-B1D3-18DE747AB0D8}" type="slidenum">
              <a:rPr lang="zh-CN" altLang="en-US" smtClean="0"/>
              <a:t>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</p:spPr>
      </p:sp>
      <p:sp>
        <p:nvSpPr>
          <p:cNvPr id="25603" name="备注占位符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/>
          <a:lstStyle/>
          <a:p>
            <a:endParaRPr lang="zh-CN" altLang="en-US"/>
          </a:p>
        </p:txBody>
      </p:sp>
      <p:sp>
        <p:nvSpPr>
          <p:cNvPr id="25604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</a:ln>
        </p:spPr>
        <p:txBody>
          <a:bodyPr wrap="square" numCol="1" anchorCtr="0" compatLnSpc="1"/>
          <a:lstStyle/>
          <a:p>
            <a:fld id="{D4D50AE8-84ED-43A9-AD31-53A9E36BCDB2}" type="slidenum">
              <a:rPr lang="zh-CN" altLang="en-US" smtClean="0"/>
              <a:t>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</p:spPr>
      </p:sp>
      <p:sp>
        <p:nvSpPr>
          <p:cNvPr id="26627" name="备注占位符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/>
          <a:lstStyle/>
          <a:p>
            <a:endParaRPr lang="zh-CN" altLang="en-US"/>
          </a:p>
        </p:txBody>
      </p:sp>
      <p:sp>
        <p:nvSpPr>
          <p:cNvPr id="26628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</a:ln>
        </p:spPr>
        <p:txBody>
          <a:bodyPr wrap="square" numCol="1" anchorCtr="0" compatLnSpc="1"/>
          <a:lstStyle/>
          <a:p>
            <a:fld id="{CD59BE73-25BE-4161-8A8F-BDB224A09149}" type="slidenum">
              <a:rPr lang="zh-CN" altLang="en-US" smtClean="0"/>
              <a:t>8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</p:spPr>
      </p:sp>
      <p:sp>
        <p:nvSpPr>
          <p:cNvPr id="27651" name="备注占位符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/>
          <a:lstStyle/>
          <a:p>
            <a:endParaRPr lang="zh-CN" altLang="en-US"/>
          </a:p>
        </p:txBody>
      </p:sp>
      <p:sp>
        <p:nvSpPr>
          <p:cNvPr id="27652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</a:ln>
        </p:spPr>
        <p:txBody>
          <a:bodyPr wrap="square" numCol="1" anchorCtr="0" compatLnSpc="1"/>
          <a:lstStyle/>
          <a:p>
            <a:fld id="{6EA4ACCE-6D94-47AE-ADDC-EFCEC2F7F439}" type="slidenum">
              <a:rPr lang="zh-CN" altLang="en-US" smtClean="0"/>
              <a:t>13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</p:spPr>
      </p:sp>
      <p:sp>
        <p:nvSpPr>
          <p:cNvPr id="28675" name="备注占位符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/>
          <a:lstStyle/>
          <a:p>
            <a:endParaRPr lang="zh-CN" altLang="en-US"/>
          </a:p>
        </p:txBody>
      </p:sp>
      <p:sp>
        <p:nvSpPr>
          <p:cNvPr id="28676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</a:ln>
        </p:spPr>
        <p:txBody>
          <a:bodyPr wrap="square" numCol="1" anchorCtr="0" compatLnSpc="1"/>
          <a:lstStyle/>
          <a:p>
            <a:fld id="{5CB99B65-17C1-4FC0-B641-7104D33197EC}" type="slidenum">
              <a:rPr lang="zh-CN" altLang="en-US" smtClean="0"/>
              <a:t>18</a:t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755650" y="2012950"/>
            <a:ext cx="8569325" cy="13890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12888" y="3671888"/>
            <a:ext cx="7056437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CN" altLang="en-US"/>
              <a:t>单击此处编辑母版副标题样式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504825" y="258763"/>
            <a:ext cx="9072563" cy="1081087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504825" y="1511300"/>
            <a:ext cx="9072563" cy="42767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7310438" y="258763"/>
            <a:ext cx="2266950" cy="5529262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504825" y="258763"/>
            <a:ext cx="6653213" cy="5529262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bl" preserve="1">
  <p:cSld name="标题和表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504825" y="258763"/>
            <a:ext cx="9072563" cy="1081087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表格占位符 2"/>
          <p:cNvSpPr>
            <a:spLocks noGrp="1"/>
          </p:cNvSpPr>
          <p:nvPr>
            <p:ph type="tbl" idx="1"/>
          </p:nvPr>
        </p:nvSpPr>
        <p:spPr>
          <a:xfrm>
            <a:off x="504825" y="1511300"/>
            <a:ext cx="9072563" cy="4276725"/>
          </a:xfrm>
          <a:prstGeom prst="rect">
            <a:avLst/>
          </a:prstGeom>
        </p:spPr>
        <p:txBody>
          <a:bodyPr/>
          <a:lstStyle/>
          <a:p>
            <a:pPr lvl="0"/>
            <a:endParaRPr lang="zh-CN" altLang="en-US" noProof="0">
              <a:sym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504825" y="258763"/>
            <a:ext cx="9072563" cy="1081087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04825" y="1511300"/>
            <a:ext cx="9072563" cy="427672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96925" y="4164013"/>
            <a:ext cx="8567738" cy="1287462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96925" y="2746375"/>
            <a:ext cx="8567738" cy="1417638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504825" y="258763"/>
            <a:ext cx="9072563" cy="1081087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504825" y="1511300"/>
            <a:ext cx="4459288" cy="4276725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5116513" y="1511300"/>
            <a:ext cx="4460875" cy="4276725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504825" y="258763"/>
            <a:ext cx="9072563" cy="1081087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504825" y="1450975"/>
            <a:ext cx="4452938" cy="604838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504825" y="2055813"/>
            <a:ext cx="4452938" cy="3732212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5121275" y="1450975"/>
            <a:ext cx="4456113" cy="604838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5121275" y="2055813"/>
            <a:ext cx="4456113" cy="3732212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504825" y="258763"/>
            <a:ext cx="9072563" cy="1081087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504825" y="258763"/>
            <a:ext cx="3316288" cy="1096962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941763" y="258763"/>
            <a:ext cx="5635625" cy="5529262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504825" y="1355725"/>
            <a:ext cx="3316288" cy="44323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976438" y="4535488"/>
            <a:ext cx="6048375" cy="536575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976438" y="579438"/>
            <a:ext cx="6048375" cy="38877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0">
              <a:sym typeface="Arial" panose="020B0604020202020204" pitchFamily="34" charset="0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976438" y="5072063"/>
            <a:ext cx="6048375" cy="76041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ext Box 2"/>
          <p:cNvSpPr txBox="1">
            <a:spLocks noChangeArrowheads="1"/>
          </p:cNvSpPr>
          <p:nvPr userDrawn="1"/>
        </p:nvSpPr>
        <p:spPr bwMode="auto">
          <a:xfrm>
            <a:off x="73025" y="6180138"/>
            <a:ext cx="9928225" cy="290512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>
            <a:spAutoFit/>
          </a:bodyPr>
          <a:lstStyle/>
          <a:p>
            <a:pPr algn="ctr">
              <a:defRPr/>
            </a:pPr>
            <a:r>
              <a:rPr lang="zh-CN" altLang="en-US" sz="1300" b="1">
                <a:solidFill>
                  <a:srgbClr val="DDDDDD"/>
                </a:solidFill>
                <a:latin typeface="宋体-PUA" charset="-122"/>
                <a:ea typeface="宋体-PUA" charset="-122"/>
                <a:sym typeface="微软雅黑" panose="020B0503020204020204" pitchFamily="34" charset="-122"/>
              </a:rPr>
              <a:t>科 技 创 新     融 合 应 用</a:t>
            </a:r>
          </a:p>
        </p:txBody>
      </p:sp>
      <p:pic>
        <p:nvPicPr>
          <p:cNvPr id="1027" name="Picture 3" descr="方雅LOGO-透明"/>
          <p:cNvPicPr>
            <a:picLocks noChangeAspect="1" noChangeArrowheads="1"/>
          </p:cNvPicPr>
          <p:nvPr userDrawn="1"/>
        </p:nvPicPr>
        <p:blipFill>
          <a:blip r:embed="rId14" cstate="print"/>
          <a:srcRect t="60204" r="70882"/>
          <a:stretch>
            <a:fillRect/>
          </a:stretch>
        </p:blipFill>
        <p:spPr bwMode="auto">
          <a:xfrm>
            <a:off x="8785225" y="6165850"/>
            <a:ext cx="1216025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marL="965200" indent="-965200" algn="ctr" rtl="0" eaLnBrk="0" fontAlgn="base" hangingPunct="0"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+mj-lt"/>
          <a:ea typeface="+mj-ea"/>
          <a:cs typeface="+mj-cs"/>
          <a:sym typeface="Arial" panose="020B0604020202020204" pitchFamily="34" charset="0"/>
        </a:defRPr>
      </a:lvl1pPr>
      <a:lvl2pPr marL="965200" indent="-965200" algn="ctr" rtl="0" eaLnBrk="0" fontAlgn="base" hangingPunct="0"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Arial" panose="020B0604020202020204" pitchFamily="34" charset="0"/>
          <a:ea typeface="微软雅黑" panose="020B0503020204020204" pitchFamily="34" charset="-122"/>
          <a:sym typeface="Arial" panose="020B0604020202020204" pitchFamily="34" charset="0"/>
        </a:defRPr>
      </a:lvl2pPr>
      <a:lvl3pPr marL="965200" indent="-965200" algn="ctr" rtl="0" eaLnBrk="0" fontAlgn="base" hangingPunct="0"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Arial" panose="020B0604020202020204" pitchFamily="34" charset="0"/>
          <a:ea typeface="微软雅黑" panose="020B0503020204020204" pitchFamily="34" charset="-122"/>
          <a:sym typeface="Arial" panose="020B0604020202020204" pitchFamily="34" charset="0"/>
        </a:defRPr>
      </a:lvl3pPr>
      <a:lvl4pPr marL="965200" indent="-965200" algn="ctr" rtl="0" eaLnBrk="0" fontAlgn="base" hangingPunct="0"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Arial" panose="020B0604020202020204" pitchFamily="34" charset="0"/>
          <a:ea typeface="微软雅黑" panose="020B0503020204020204" pitchFamily="34" charset="-122"/>
          <a:sym typeface="Arial" panose="020B0604020202020204" pitchFamily="34" charset="0"/>
        </a:defRPr>
      </a:lvl4pPr>
      <a:lvl5pPr marL="965200" indent="-965200" algn="ctr" rtl="0" eaLnBrk="0" fontAlgn="base" hangingPunct="0"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Arial" panose="020B0604020202020204" pitchFamily="34" charset="0"/>
          <a:ea typeface="微软雅黑" panose="020B0503020204020204" pitchFamily="34" charset="-122"/>
          <a:sym typeface="Arial" panose="020B0604020202020204" pitchFamily="34" charset="0"/>
        </a:defRPr>
      </a:lvl5pPr>
      <a:lvl6pPr marL="1422400" indent="-965200" algn="ctr" rtl="0" fontAlgn="base"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Arial" panose="020B0604020202020204" pitchFamily="34" charset="0"/>
          <a:ea typeface="微软雅黑" panose="020B0503020204020204" pitchFamily="34" charset="-122"/>
          <a:sym typeface="Arial" panose="020B0604020202020204" pitchFamily="34" charset="0"/>
        </a:defRPr>
      </a:lvl6pPr>
      <a:lvl7pPr marL="1879600" indent="-965200" algn="ctr" rtl="0" fontAlgn="base"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Arial" panose="020B0604020202020204" pitchFamily="34" charset="0"/>
          <a:ea typeface="微软雅黑" panose="020B0503020204020204" pitchFamily="34" charset="-122"/>
          <a:sym typeface="Arial" panose="020B0604020202020204" pitchFamily="34" charset="0"/>
        </a:defRPr>
      </a:lvl7pPr>
      <a:lvl8pPr marL="2336800" indent="-965200" algn="ctr" rtl="0" fontAlgn="base"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Arial" panose="020B0604020202020204" pitchFamily="34" charset="0"/>
          <a:ea typeface="微软雅黑" panose="020B0503020204020204" pitchFamily="34" charset="-122"/>
          <a:sym typeface="Arial" panose="020B0604020202020204" pitchFamily="34" charset="0"/>
        </a:defRPr>
      </a:lvl8pPr>
      <a:lvl9pPr marL="2794000" indent="-965200" algn="ctr" rtl="0" fontAlgn="base"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Arial" panose="020B0604020202020204" pitchFamily="34" charset="0"/>
          <a:ea typeface="微软雅黑" panose="020B0503020204020204" pitchFamily="34" charset="-122"/>
          <a:sym typeface="Arial" panose="020B0604020202020204" pitchFamily="34" charset="0"/>
        </a:defRPr>
      </a:lvl9pPr>
    </p:titleStyle>
    <p:bodyStyle>
      <a:lvl1pPr marL="361950" indent="-361950" algn="l" defTabSz="965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300">
          <a:solidFill>
            <a:schemeClr val="tx1"/>
          </a:solidFill>
          <a:latin typeface="+mn-lt"/>
          <a:ea typeface="+mn-ea"/>
          <a:cs typeface="+mn-cs"/>
          <a:sym typeface="Arial" panose="020B0604020202020204" pitchFamily="34" charset="0"/>
        </a:defRPr>
      </a:lvl1pPr>
      <a:lvl2pPr marL="784225" indent="-301625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900">
          <a:solidFill>
            <a:schemeClr val="tx1"/>
          </a:solidFill>
          <a:latin typeface="+mn-lt"/>
          <a:ea typeface="+mn-ea"/>
          <a:sym typeface="Arial" panose="020B0604020202020204" pitchFamily="34" charset="0"/>
        </a:defRPr>
      </a:lvl2pPr>
      <a:lvl3pPr marL="1208405" indent="-243205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500">
          <a:solidFill>
            <a:schemeClr val="tx1"/>
          </a:solidFill>
          <a:latin typeface="+mn-lt"/>
          <a:ea typeface="+mn-ea"/>
          <a:sym typeface="Arial" panose="020B0604020202020204" pitchFamily="34" charset="0"/>
        </a:defRPr>
      </a:lvl3pPr>
      <a:lvl4pPr marL="1691005" indent="-2413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100">
          <a:solidFill>
            <a:schemeClr val="tx1"/>
          </a:solidFill>
          <a:latin typeface="+mn-lt"/>
          <a:ea typeface="+mn-ea"/>
          <a:sym typeface="Arial" panose="020B0604020202020204" pitchFamily="34" charset="0"/>
        </a:defRPr>
      </a:lvl4pPr>
      <a:lvl5pPr marL="2173605" indent="-2413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100">
          <a:solidFill>
            <a:schemeClr val="tx1"/>
          </a:solidFill>
          <a:latin typeface="+mn-lt"/>
          <a:ea typeface="+mn-ea"/>
          <a:sym typeface="Arial" panose="020B0604020202020204" pitchFamily="34" charset="0"/>
        </a:defRPr>
      </a:lvl5pPr>
      <a:lvl6pPr marL="2630805" indent="-2413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100">
          <a:solidFill>
            <a:schemeClr val="tx1"/>
          </a:solidFill>
          <a:latin typeface="+mn-lt"/>
          <a:ea typeface="+mn-ea"/>
          <a:sym typeface="Arial" panose="020B0604020202020204" pitchFamily="34" charset="0"/>
        </a:defRPr>
      </a:lvl6pPr>
      <a:lvl7pPr marL="3088005" indent="-2413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100">
          <a:solidFill>
            <a:schemeClr val="tx1"/>
          </a:solidFill>
          <a:latin typeface="+mn-lt"/>
          <a:ea typeface="+mn-ea"/>
          <a:sym typeface="Arial" panose="020B0604020202020204" pitchFamily="34" charset="0"/>
        </a:defRPr>
      </a:lvl7pPr>
      <a:lvl8pPr marL="3545205" indent="-2413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100">
          <a:solidFill>
            <a:schemeClr val="tx1"/>
          </a:solidFill>
          <a:latin typeface="+mn-lt"/>
          <a:ea typeface="+mn-ea"/>
          <a:sym typeface="Arial" panose="020B0604020202020204" pitchFamily="34" charset="0"/>
        </a:defRPr>
      </a:lvl8pPr>
      <a:lvl9pPr marL="4002405" indent="-2413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100">
          <a:solidFill>
            <a:schemeClr val="tx1"/>
          </a:solidFill>
          <a:latin typeface="+mn-lt"/>
          <a:ea typeface="+mn-ea"/>
          <a:sym typeface="Arial" panose="020B0604020202020204" pitchFamily="34" charset="0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.xml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tags" Target="../tags/tag57.xml"/><Relationship Id="rId13" Type="http://schemas.openxmlformats.org/officeDocument/2006/relationships/tags" Target="../tags/tag62.xml"/><Relationship Id="rId18" Type="http://schemas.openxmlformats.org/officeDocument/2006/relationships/tags" Target="../tags/tag67.xml"/><Relationship Id="rId26" Type="http://schemas.openxmlformats.org/officeDocument/2006/relationships/image" Target="../media/image22.jpeg"/><Relationship Id="rId3" Type="http://schemas.openxmlformats.org/officeDocument/2006/relationships/tags" Target="../tags/tag52.xml"/><Relationship Id="rId21" Type="http://schemas.openxmlformats.org/officeDocument/2006/relationships/image" Target="../media/image17.png"/><Relationship Id="rId7" Type="http://schemas.openxmlformats.org/officeDocument/2006/relationships/tags" Target="../tags/tag56.xml"/><Relationship Id="rId12" Type="http://schemas.openxmlformats.org/officeDocument/2006/relationships/tags" Target="../tags/tag61.xml"/><Relationship Id="rId17" Type="http://schemas.openxmlformats.org/officeDocument/2006/relationships/tags" Target="../tags/tag66.xml"/><Relationship Id="rId25" Type="http://schemas.openxmlformats.org/officeDocument/2006/relationships/image" Target="../media/image21.jpeg"/><Relationship Id="rId2" Type="http://schemas.openxmlformats.org/officeDocument/2006/relationships/tags" Target="../tags/tag51.xml"/><Relationship Id="rId16" Type="http://schemas.openxmlformats.org/officeDocument/2006/relationships/tags" Target="../tags/tag65.xml"/><Relationship Id="rId20" Type="http://schemas.openxmlformats.org/officeDocument/2006/relationships/image" Target="../media/image16.png"/><Relationship Id="rId1" Type="http://schemas.openxmlformats.org/officeDocument/2006/relationships/tags" Target="../tags/tag50.xml"/><Relationship Id="rId6" Type="http://schemas.openxmlformats.org/officeDocument/2006/relationships/tags" Target="../tags/tag55.xml"/><Relationship Id="rId11" Type="http://schemas.openxmlformats.org/officeDocument/2006/relationships/tags" Target="../tags/tag60.xml"/><Relationship Id="rId24" Type="http://schemas.openxmlformats.org/officeDocument/2006/relationships/image" Target="../media/image20.png"/><Relationship Id="rId5" Type="http://schemas.openxmlformats.org/officeDocument/2006/relationships/tags" Target="../tags/tag54.xml"/><Relationship Id="rId15" Type="http://schemas.openxmlformats.org/officeDocument/2006/relationships/tags" Target="../tags/tag64.xml"/><Relationship Id="rId23" Type="http://schemas.openxmlformats.org/officeDocument/2006/relationships/image" Target="../media/image19.png"/><Relationship Id="rId10" Type="http://schemas.openxmlformats.org/officeDocument/2006/relationships/tags" Target="../tags/tag59.xml"/><Relationship Id="rId19" Type="http://schemas.openxmlformats.org/officeDocument/2006/relationships/slideLayout" Target="../slideLayouts/slideLayout7.xml"/><Relationship Id="rId4" Type="http://schemas.openxmlformats.org/officeDocument/2006/relationships/tags" Target="../tags/tag53.xml"/><Relationship Id="rId9" Type="http://schemas.openxmlformats.org/officeDocument/2006/relationships/tags" Target="../tags/tag58.xml"/><Relationship Id="rId14" Type="http://schemas.openxmlformats.org/officeDocument/2006/relationships/tags" Target="../tags/tag63.xml"/><Relationship Id="rId22" Type="http://schemas.openxmlformats.org/officeDocument/2006/relationships/image" Target="../media/image18.jpeg"/><Relationship Id="rId27" Type="http://schemas.openxmlformats.org/officeDocument/2006/relationships/image" Target="../media/image3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3" Type="http://schemas.openxmlformats.org/officeDocument/2006/relationships/tags" Target="../tags/tag14.xml"/><Relationship Id="rId18" Type="http://schemas.openxmlformats.org/officeDocument/2006/relationships/tags" Target="../tags/tag19.xml"/><Relationship Id="rId26" Type="http://schemas.openxmlformats.org/officeDocument/2006/relationships/tags" Target="../tags/tag27.xml"/><Relationship Id="rId39" Type="http://schemas.openxmlformats.org/officeDocument/2006/relationships/tags" Target="../tags/tag40.xml"/><Relationship Id="rId21" Type="http://schemas.openxmlformats.org/officeDocument/2006/relationships/tags" Target="../tags/tag22.xml"/><Relationship Id="rId34" Type="http://schemas.openxmlformats.org/officeDocument/2006/relationships/tags" Target="../tags/tag35.xml"/><Relationship Id="rId42" Type="http://schemas.openxmlformats.org/officeDocument/2006/relationships/tags" Target="../tags/tag43.xml"/><Relationship Id="rId47" Type="http://schemas.openxmlformats.org/officeDocument/2006/relationships/tags" Target="../tags/tag48.xml"/><Relationship Id="rId50" Type="http://schemas.openxmlformats.org/officeDocument/2006/relationships/notesSlide" Target="../notesSlides/notesSlide2.xml"/><Relationship Id="rId7" Type="http://schemas.openxmlformats.org/officeDocument/2006/relationships/tags" Target="../tags/tag8.xml"/><Relationship Id="rId2" Type="http://schemas.openxmlformats.org/officeDocument/2006/relationships/tags" Target="../tags/tag3.xml"/><Relationship Id="rId16" Type="http://schemas.openxmlformats.org/officeDocument/2006/relationships/tags" Target="../tags/tag17.xml"/><Relationship Id="rId29" Type="http://schemas.openxmlformats.org/officeDocument/2006/relationships/tags" Target="../tags/tag30.xml"/><Relationship Id="rId11" Type="http://schemas.openxmlformats.org/officeDocument/2006/relationships/tags" Target="../tags/tag12.xml"/><Relationship Id="rId24" Type="http://schemas.openxmlformats.org/officeDocument/2006/relationships/tags" Target="../tags/tag25.xml"/><Relationship Id="rId32" Type="http://schemas.openxmlformats.org/officeDocument/2006/relationships/tags" Target="../tags/tag33.xml"/><Relationship Id="rId37" Type="http://schemas.openxmlformats.org/officeDocument/2006/relationships/tags" Target="../tags/tag38.xml"/><Relationship Id="rId40" Type="http://schemas.openxmlformats.org/officeDocument/2006/relationships/tags" Target="../tags/tag41.xml"/><Relationship Id="rId45" Type="http://schemas.openxmlformats.org/officeDocument/2006/relationships/tags" Target="../tags/tag46.xml"/><Relationship Id="rId5" Type="http://schemas.openxmlformats.org/officeDocument/2006/relationships/tags" Target="../tags/tag6.xml"/><Relationship Id="rId15" Type="http://schemas.openxmlformats.org/officeDocument/2006/relationships/tags" Target="../tags/tag16.xml"/><Relationship Id="rId23" Type="http://schemas.openxmlformats.org/officeDocument/2006/relationships/tags" Target="../tags/tag24.xml"/><Relationship Id="rId28" Type="http://schemas.openxmlformats.org/officeDocument/2006/relationships/tags" Target="../tags/tag29.xml"/><Relationship Id="rId36" Type="http://schemas.openxmlformats.org/officeDocument/2006/relationships/tags" Target="../tags/tag37.xml"/><Relationship Id="rId49" Type="http://schemas.openxmlformats.org/officeDocument/2006/relationships/slideLayout" Target="../slideLayouts/slideLayout7.xml"/><Relationship Id="rId10" Type="http://schemas.openxmlformats.org/officeDocument/2006/relationships/tags" Target="../tags/tag11.xml"/><Relationship Id="rId19" Type="http://schemas.openxmlformats.org/officeDocument/2006/relationships/tags" Target="../tags/tag20.xml"/><Relationship Id="rId31" Type="http://schemas.openxmlformats.org/officeDocument/2006/relationships/tags" Target="../tags/tag32.xml"/><Relationship Id="rId44" Type="http://schemas.openxmlformats.org/officeDocument/2006/relationships/tags" Target="../tags/tag45.xml"/><Relationship Id="rId4" Type="http://schemas.openxmlformats.org/officeDocument/2006/relationships/tags" Target="../tags/tag5.xml"/><Relationship Id="rId9" Type="http://schemas.openxmlformats.org/officeDocument/2006/relationships/tags" Target="../tags/tag10.xml"/><Relationship Id="rId14" Type="http://schemas.openxmlformats.org/officeDocument/2006/relationships/tags" Target="../tags/tag15.xml"/><Relationship Id="rId22" Type="http://schemas.openxmlformats.org/officeDocument/2006/relationships/tags" Target="../tags/tag23.xml"/><Relationship Id="rId27" Type="http://schemas.openxmlformats.org/officeDocument/2006/relationships/tags" Target="../tags/tag28.xml"/><Relationship Id="rId30" Type="http://schemas.openxmlformats.org/officeDocument/2006/relationships/tags" Target="../tags/tag31.xml"/><Relationship Id="rId35" Type="http://schemas.openxmlformats.org/officeDocument/2006/relationships/tags" Target="../tags/tag36.xml"/><Relationship Id="rId43" Type="http://schemas.openxmlformats.org/officeDocument/2006/relationships/tags" Target="../tags/tag44.xml"/><Relationship Id="rId48" Type="http://schemas.openxmlformats.org/officeDocument/2006/relationships/tags" Target="../tags/tag49.xml"/><Relationship Id="rId8" Type="http://schemas.openxmlformats.org/officeDocument/2006/relationships/tags" Target="../tags/tag9.xml"/><Relationship Id="rId51" Type="http://schemas.openxmlformats.org/officeDocument/2006/relationships/image" Target="../media/image3.jpeg"/><Relationship Id="rId3" Type="http://schemas.openxmlformats.org/officeDocument/2006/relationships/tags" Target="../tags/tag4.xml"/><Relationship Id="rId12" Type="http://schemas.openxmlformats.org/officeDocument/2006/relationships/tags" Target="../tags/tag13.xml"/><Relationship Id="rId17" Type="http://schemas.openxmlformats.org/officeDocument/2006/relationships/tags" Target="../tags/tag18.xml"/><Relationship Id="rId25" Type="http://schemas.openxmlformats.org/officeDocument/2006/relationships/tags" Target="../tags/tag26.xml"/><Relationship Id="rId33" Type="http://schemas.openxmlformats.org/officeDocument/2006/relationships/tags" Target="../tags/tag34.xml"/><Relationship Id="rId38" Type="http://schemas.openxmlformats.org/officeDocument/2006/relationships/tags" Target="../tags/tag39.xml"/><Relationship Id="rId46" Type="http://schemas.openxmlformats.org/officeDocument/2006/relationships/tags" Target="../tags/tag47.xml"/><Relationship Id="rId20" Type="http://schemas.openxmlformats.org/officeDocument/2006/relationships/tags" Target="../tags/tag21.xml"/><Relationship Id="rId41" Type="http://schemas.openxmlformats.org/officeDocument/2006/relationships/tags" Target="../tags/tag42.xml"/><Relationship Id="rId1" Type="http://schemas.openxmlformats.org/officeDocument/2006/relationships/tags" Target="../tags/tag2.xml"/><Relationship Id="rId6" Type="http://schemas.openxmlformats.org/officeDocument/2006/relationships/tags" Target="../tags/tag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3.jpeg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/>
        </p:nvSpPr>
        <p:spPr>
          <a:xfrm>
            <a:off x="-8256" y="2069074"/>
            <a:ext cx="6391043" cy="2341392"/>
          </a:xfrm>
          <a:prstGeom prst="rect">
            <a:avLst/>
          </a:prstGeom>
          <a:solidFill>
            <a:schemeClr val="accent1">
              <a:alpha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矩形 9"/>
          <p:cNvSpPr/>
          <p:nvPr/>
        </p:nvSpPr>
        <p:spPr>
          <a:xfrm>
            <a:off x="3153609" y="4663212"/>
            <a:ext cx="262272" cy="21464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11" name="直接连接符 10"/>
          <p:cNvCxnSpPr>
            <a:stCxn id="10" idx="2"/>
          </p:cNvCxnSpPr>
          <p:nvPr/>
        </p:nvCxnSpPr>
        <p:spPr>
          <a:xfrm>
            <a:off x="3285062" y="4877856"/>
            <a:ext cx="0" cy="442623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直接连接符 12"/>
          <p:cNvCxnSpPr/>
          <p:nvPr/>
        </p:nvCxnSpPr>
        <p:spPr>
          <a:xfrm flipH="1">
            <a:off x="1391373" y="5321749"/>
            <a:ext cx="1899405" cy="0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直接连接符 14"/>
          <p:cNvCxnSpPr/>
          <p:nvPr/>
        </p:nvCxnSpPr>
        <p:spPr>
          <a:xfrm flipV="1">
            <a:off x="1399628" y="4410466"/>
            <a:ext cx="0" cy="917633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直接连接符 15"/>
          <p:cNvCxnSpPr/>
          <p:nvPr/>
        </p:nvCxnSpPr>
        <p:spPr>
          <a:xfrm flipV="1">
            <a:off x="1399628" y="2068439"/>
            <a:ext cx="0" cy="2334407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直接连接符 16"/>
          <p:cNvCxnSpPr/>
          <p:nvPr/>
        </p:nvCxnSpPr>
        <p:spPr>
          <a:xfrm flipV="1">
            <a:off x="1399628" y="1352114"/>
            <a:ext cx="0" cy="716325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直接连接符 17"/>
          <p:cNvCxnSpPr/>
          <p:nvPr/>
        </p:nvCxnSpPr>
        <p:spPr>
          <a:xfrm>
            <a:off x="1392008" y="1360369"/>
            <a:ext cx="1899405" cy="0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直接连接符 18"/>
          <p:cNvCxnSpPr/>
          <p:nvPr/>
        </p:nvCxnSpPr>
        <p:spPr>
          <a:xfrm flipV="1">
            <a:off x="3283157" y="1359734"/>
            <a:ext cx="7620" cy="201308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直接连接符 19"/>
          <p:cNvCxnSpPr/>
          <p:nvPr/>
        </p:nvCxnSpPr>
        <p:spPr>
          <a:xfrm flipV="1">
            <a:off x="3283157" y="2060183"/>
            <a:ext cx="0" cy="442623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直接连接符 20"/>
          <p:cNvCxnSpPr/>
          <p:nvPr/>
        </p:nvCxnSpPr>
        <p:spPr>
          <a:xfrm flipV="1">
            <a:off x="3278712" y="1923650"/>
            <a:ext cx="0" cy="145424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文本框 21"/>
          <p:cNvSpPr txBox="1"/>
          <p:nvPr/>
        </p:nvSpPr>
        <p:spPr>
          <a:xfrm>
            <a:off x="1475833" y="1378785"/>
            <a:ext cx="1340569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000">
                <a:solidFill>
                  <a:schemeClr val="accent1"/>
                </a:solidFill>
                <a:latin typeface="Impact" panose="020B0806030902050204" charset="0"/>
                <a:ea typeface="微软雅黑" panose="020B0503020204020204" pitchFamily="34" charset="-122"/>
                <a:cs typeface="Impact" panose="020B0806030902050204" charset="0"/>
              </a:rPr>
              <a:t>2026</a:t>
            </a:r>
          </a:p>
        </p:txBody>
      </p:sp>
      <p:sp>
        <p:nvSpPr>
          <p:cNvPr id="23" name="文本框 22"/>
          <p:cNvSpPr txBox="1"/>
          <p:nvPr/>
        </p:nvSpPr>
        <p:spPr>
          <a:xfrm>
            <a:off x="1475833" y="2808249"/>
            <a:ext cx="5021261" cy="583565"/>
          </a:xfrm>
          <a:prstGeom prst="rect">
            <a:avLst/>
          </a:prstGeom>
          <a:noFill/>
          <a:ln>
            <a:solidFill>
              <a:schemeClr val="tx2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zh-CN" altLang="en-US" sz="3200" b="1">
                <a:solidFill>
                  <a:schemeClr val="bg1"/>
                </a:solidFill>
                <a:latin typeface="+mj-ea"/>
                <a:ea typeface="+mj-ea"/>
              </a:rPr>
              <a:t>触摸一体机系列</a:t>
            </a:r>
            <a:r>
              <a:rPr lang="en-US" altLang="zh-CN" sz="3200" b="1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PPT</a:t>
            </a:r>
            <a:r>
              <a:rPr lang="zh-CN" altLang="en-US" sz="3200" b="1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介绍</a:t>
            </a:r>
          </a:p>
        </p:txBody>
      </p:sp>
      <p:sp>
        <p:nvSpPr>
          <p:cNvPr id="24" name="文本框 23"/>
          <p:cNvSpPr txBox="1"/>
          <p:nvPr/>
        </p:nvSpPr>
        <p:spPr>
          <a:xfrm>
            <a:off x="2895147" y="1601049"/>
            <a:ext cx="1650469" cy="2755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200">
                <a:latin typeface="微软雅黑" panose="020B0503020204020204" pitchFamily="34" charset="-122"/>
                <a:ea typeface="微软雅黑" panose="020B0503020204020204" pitchFamily="34" charset="-122"/>
              </a:rPr>
              <a:t>触摸一体机综合方案</a:t>
            </a:r>
          </a:p>
        </p:txBody>
      </p:sp>
      <p:pic>
        <p:nvPicPr>
          <p:cNvPr id="26" name="图片 25" descr="235111-13010G645335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78342" y="2067804"/>
            <a:ext cx="3701013" cy="2340122"/>
          </a:xfrm>
          <a:prstGeom prst="rect">
            <a:avLst/>
          </a:prstGeom>
        </p:spPr>
      </p:pic>
      <p:sp>
        <p:nvSpPr>
          <p:cNvPr id="4" name="菱形 3"/>
          <p:cNvSpPr/>
          <p:nvPr/>
        </p:nvSpPr>
        <p:spPr>
          <a:xfrm>
            <a:off x="189877" y="179830"/>
            <a:ext cx="320695" cy="298469"/>
          </a:xfrm>
          <a:prstGeom prst="diamond">
            <a:avLst/>
          </a:prstGeom>
          <a:noFill/>
          <a:ln>
            <a:solidFill>
              <a:schemeClr val="tx2">
                <a:lumMod val="60000"/>
                <a:lumOff val="40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菱形 4"/>
          <p:cNvSpPr/>
          <p:nvPr/>
        </p:nvSpPr>
        <p:spPr>
          <a:xfrm>
            <a:off x="399440" y="123946"/>
            <a:ext cx="447068" cy="424842"/>
          </a:xfrm>
          <a:prstGeom prst="diamond">
            <a:avLst/>
          </a:prstGeom>
          <a:noFill/>
          <a:ln>
            <a:solidFill>
              <a:schemeClr val="tx2">
                <a:lumMod val="60000"/>
                <a:lumOff val="40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文本框 2"/>
          <p:cNvSpPr txBox="1"/>
          <p:nvPr/>
        </p:nvSpPr>
        <p:spPr>
          <a:xfrm>
            <a:off x="939224" y="116326"/>
            <a:ext cx="3102805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b="1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触摸一体机系列</a:t>
            </a:r>
          </a:p>
        </p:txBody>
      </p:sp>
      <p:pic>
        <p:nvPicPr>
          <p:cNvPr id="100" name="图片 9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287" b="9287"/>
          <a:stretch/>
        </p:blipFill>
        <p:spPr>
          <a:xfrm>
            <a:off x="8856736" y="119970"/>
            <a:ext cx="1148787" cy="311805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矩形 1"/>
          <p:cNvSpPr>
            <a:spLocks noChangeArrowheads="1"/>
          </p:cNvSpPr>
          <p:nvPr/>
        </p:nvSpPr>
        <p:spPr bwMode="auto">
          <a:xfrm>
            <a:off x="330200" y="244475"/>
            <a:ext cx="4278735" cy="5847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r>
              <a:rPr lang="zh-CN" altLang="en-US" sz="3200" b="1" dirty="0">
                <a:solidFill>
                  <a:srgbClr val="314865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▉</a:t>
            </a:r>
            <a:r>
              <a:rPr lang="zh-CN" altLang="en-US" sz="3000" b="1" dirty="0">
                <a:solidFill>
                  <a:srgbClr val="FF99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触控查询系统</a:t>
            </a:r>
            <a:r>
              <a:rPr lang="zh-CN" altLang="en-US" sz="3000" b="1" dirty="0">
                <a:solidFill>
                  <a:schemeClr val="tx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操作说明</a:t>
            </a:r>
          </a:p>
        </p:txBody>
      </p:sp>
      <p:sp>
        <p:nvSpPr>
          <p:cNvPr id="11267" name="Text Box 3"/>
          <p:cNvSpPr txBox="1">
            <a:spLocks noChangeArrowheads="1"/>
          </p:cNvSpPr>
          <p:nvPr/>
        </p:nvSpPr>
        <p:spPr bwMode="auto">
          <a:xfrm>
            <a:off x="727497" y="1367879"/>
            <a:ext cx="1360487" cy="40005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algn="r"/>
            <a:r>
              <a:rPr lang="zh-CN" altLang="en-US" sz="2000" dirty="0">
                <a:solidFill>
                  <a:schemeClr val="tx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互动查询</a:t>
            </a:r>
          </a:p>
        </p:txBody>
      </p:sp>
      <p:sp>
        <p:nvSpPr>
          <p:cNvPr id="11268" name="Text Box 4"/>
          <p:cNvSpPr txBox="1">
            <a:spLocks noChangeArrowheads="1"/>
          </p:cNvSpPr>
          <p:nvPr/>
        </p:nvSpPr>
        <p:spPr bwMode="auto">
          <a:xfrm>
            <a:off x="2340867" y="1184954"/>
            <a:ext cx="7019925" cy="830997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r>
              <a:rPr lang="zh-CN" altLang="en-US" sz="1600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* 触摸区域布局灵活、自由编排；可随意设计背景图片，随意设计触摸按纽。</a:t>
            </a:r>
          </a:p>
          <a:p>
            <a:r>
              <a:rPr lang="zh-CN" altLang="en-US" sz="1600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* 触摸区可以是图片形式内容，也可以是网页。</a:t>
            </a:r>
          </a:p>
          <a:p>
            <a:r>
              <a:rPr lang="zh-CN" altLang="en-US" sz="1600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* 无人触摸自动跳转到播放广告视频/或自动跳转首页。</a:t>
            </a:r>
          </a:p>
        </p:txBody>
      </p:sp>
      <p:sp>
        <p:nvSpPr>
          <p:cNvPr id="11269" name="Text Box 5"/>
          <p:cNvSpPr txBox="1">
            <a:spLocks noChangeArrowheads="1"/>
          </p:cNvSpPr>
          <p:nvPr/>
        </p:nvSpPr>
        <p:spPr bwMode="auto">
          <a:xfrm>
            <a:off x="2334393" y="2378893"/>
            <a:ext cx="6810375" cy="107721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zh-CN" altLang="en-US" sz="1600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宋体" panose="02010600030101010101" pitchFamily="2" charset="-122"/>
              </a:rPr>
              <a:t>* 任意区域画面切割，区域可添加触摸链接。</a:t>
            </a:r>
          </a:p>
          <a:p>
            <a:r>
              <a:rPr lang="zh-CN" altLang="en-US" sz="1600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宋体" panose="02010600030101010101" pitchFamily="2" charset="-122"/>
              </a:rPr>
              <a:t>* 完美支持视频</a:t>
            </a:r>
            <a:r>
              <a:rPr lang="zh-CN" altLang="en-US" sz="1600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Tahoma" panose="020B0604030504040204" pitchFamily="34" charset="0"/>
              </a:rPr>
              <a:t>/</a:t>
            </a:r>
            <a:r>
              <a:rPr lang="zh-CN" altLang="en-US" sz="1600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宋体" panose="02010600030101010101" pitchFamily="2" charset="-122"/>
              </a:rPr>
              <a:t>图片</a:t>
            </a:r>
            <a:r>
              <a:rPr lang="zh-CN" altLang="en-US" sz="1600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Tahoma" panose="020B0604030504040204" pitchFamily="34" charset="0"/>
              </a:rPr>
              <a:t>/</a:t>
            </a:r>
            <a:r>
              <a:rPr lang="zh-CN" altLang="en-US" sz="1600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宋体" panose="02010600030101010101" pitchFamily="2" charset="-122"/>
              </a:rPr>
              <a:t>字幕</a:t>
            </a:r>
            <a:r>
              <a:rPr lang="zh-CN" altLang="en-US" sz="1600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Tahoma" panose="020B0604030504040204" pitchFamily="34" charset="0"/>
              </a:rPr>
              <a:t>/logo/</a:t>
            </a:r>
            <a:r>
              <a:rPr lang="zh-CN" altLang="en-US" sz="1600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宋体" panose="02010600030101010101" pitchFamily="2" charset="-122"/>
              </a:rPr>
              <a:t>日期时间星期</a:t>
            </a:r>
            <a:r>
              <a:rPr lang="zh-CN" altLang="en-US" sz="1600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Tahoma" panose="020B0604030504040204" pitchFamily="34" charset="0"/>
              </a:rPr>
              <a:t>/</a:t>
            </a:r>
            <a:r>
              <a:rPr lang="zh-CN" altLang="en-US" sz="1600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宋体" panose="02010600030101010101" pitchFamily="2" charset="-122"/>
              </a:rPr>
              <a:t>天气等区域自由分屏组合。</a:t>
            </a:r>
          </a:p>
          <a:p>
            <a:r>
              <a:rPr lang="zh-CN" altLang="en-US" sz="1600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宋体" panose="02010600030101010101" pitchFamily="2" charset="-122"/>
              </a:rPr>
              <a:t>* 支持实时电视转播、新闻、</a:t>
            </a:r>
            <a:r>
              <a:rPr lang="zh-CN" altLang="en-US" sz="1600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Times New Roman" panose="02020603050405020304" pitchFamily="18" charset="0"/>
              </a:rPr>
              <a:t>HTML</a:t>
            </a:r>
            <a:r>
              <a:rPr lang="zh-CN" altLang="en-US" sz="1600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宋体" panose="02010600030101010101" pitchFamily="2" charset="-122"/>
              </a:rPr>
              <a:t>网页等外源数据。</a:t>
            </a:r>
          </a:p>
          <a:p>
            <a:r>
              <a:rPr lang="zh-CN" altLang="en-US" sz="1600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宋体" panose="02010600030101010101" pitchFamily="2" charset="-122"/>
              </a:rPr>
              <a:t>* 支持嵌入APP，在查询介面可打开如微信，QQ，游戏，其他APP程序。</a:t>
            </a:r>
          </a:p>
        </p:txBody>
      </p:sp>
      <p:sp>
        <p:nvSpPr>
          <p:cNvPr id="11270" name="Text Box 6"/>
          <p:cNvSpPr txBox="1">
            <a:spLocks noChangeArrowheads="1"/>
          </p:cNvSpPr>
          <p:nvPr/>
        </p:nvSpPr>
        <p:spPr bwMode="auto">
          <a:xfrm>
            <a:off x="2340867" y="3849250"/>
            <a:ext cx="7019925" cy="830997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zh-CN" altLang="en-US" sz="1600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宋体" panose="02010600030101010101" pitchFamily="2" charset="-122"/>
              </a:rPr>
              <a:t>* 可将不同的节目编成播放列表，节目播放可以预览。</a:t>
            </a:r>
          </a:p>
          <a:p>
            <a:r>
              <a:rPr lang="zh-CN" altLang="en-US" sz="1600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宋体" panose="02010600030101010101" pitchFamily="2" charset="-122"/>
              </a:rPr>
              <a:t>* 可设定日期时间播放节目、定时播放、实时插播等。</a:t>
            </a:r>
          </a:p>
          <a:p>
            <a:r>
              <a:rPr lang="zh-CN" altLang="en-US" sz="1600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宋体" panose="02010600030101010101" pitchFamily="2" charset="-122"/>
              </a:rPr>
              <a:t>* 播放列表支持全发、组发或单发。</a:t>
            </a:r>
          </a:p>
        </p:txBody>
      </p:sp>
      <p:sp>
        <p:nvSpPr>
          <p:cNvPr id="11271" name="Text Box 7"/>
          <p:cNvSpPr txBox="1">
            <a:spLocks noChangeArrowheads="1"/>
          </p:cNvSpPr>
          <p:nvPr/>
        </p:nvSpPr>
        <p:spPr bwMode="auto">
          <a:xfrm>
            <a:off x="2367284" y="5040287"/>
            <a:ext cx="6921500" cy="830997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zh-CN" altLang="en-US" sz="1600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宋体" panose="02010600030101010101" pitchFamily="2" charset="-122"/>
              </a:rPr>
              <a:t>* 支持远程开关机、定时开关机。</a:t>
            </a:r>
          </a:p>
          <a:p>
            <a:r>
              <a:rPr lang="zh-CN" altLang="en-US" sz="1600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宋体" panose="02010600030101010101" pitchFamily="2" charset="-122"/>
              </a:rPr>
              <a:t>* 支持远程升级更新。</a:t>
            </a:r>
          </a:p>
          <a:p>
            <a:r>
              <a:rPr lang="zh-CN" altLang="en-US" sz="1600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宋体" panose="02010600030101010101" pitchFamily="2" charset="-122"/>
              </a:rPr>
              <a:t>* 实时监控终端固障、播放内容。</a:t>
            </a:r>
            <a:endParaRPr lang="zh-CN" altLang="en-US" sz="1600" dirty="0">
              <a:solidFill>
                <a:srgbClr val="0070C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1272" name="Text Box 8"/>
          <p:cNvSpPr txBox="1">
            <a:spLocks noChangeArrowheads="1"/>
          </p:cNvSpPr>
          <p:nvPr/>
        </p:nvSpPr>
        <p:spPr bwMode="auto">
          <a:xfrm>
            <a:off x="665163" y="2664023"/>
            <a:ext cx="1490662" cy="3968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zh-CN" altLang="en-US" sz="2000" dirty="0">
                <a:solidFill>
                  <a:schemeClr val="tx2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   节目编辑</a:t>
            </a:r>
            <a:endParaRPr lang="zh-CN" altLang="en-US" sz="2000" dirty="0">
              <a:solidFill>
                <a:schemeClr val="tx2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1273" name="Text Box 9"/>
          <p:cNvSpPr txBox="1">
            <a:spLocks noChangeArrowheads="1"/>
          </p:cNvSpPr>
          <p:nvPr/>
        </p:nvSpPr>
        <p:spPr bwMode="auto">
          <a:xfrm>
            <a:off x="679450" y="3960167"/>
            <a:ext cx="1509713" cy="3968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zh-CN" altLang="en-US" sz="1600" dirty="0">
                <a:solidFill>
                  <a:schemeClr val="bg1"/>
                </a:solidFill>
                <a:latin typeface="微软雅黑" panose="020B0503020204020204" pitchFamily="34" charset="-122"/>
                <a:ea typeface="宋体-PUA" charset="-122"/>
                <a:sym typeface="微软雅黑" panose="020B0503020204020204" pitchFamily="34" charset="-122"/>
              </a:rPr>
              <a:t> </a:t>
            </a:r>
            <a:r>
              <a:rPr lang="zh-CN" altLang="en-US" sz="2000" dirty="0">
                <a:solidFill>
                  <a:schemeClr val="tx2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  节目管理</a:t>
            </a:r>
            <a:endParaRPr lang="zh-CN" altLang="en-US" sz="2000" dirty="0">
              <a:solidFill>
                <a:schemeClr val="tx2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1274" name="Text Box 10"/>
          <p:cNvSpPr txBox="1">
            <a:spLocks noChangeArrowheads="1"/>
          </p:cNvSpPr>
          <p:nvPr/>
        </p:nvSpPr>
        <p:spPr bwMode="auto">
          <a:xfrm>
            <a:off x="795338" y="5184303"/>
            <a:ext cx="1492250" cy="39528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zh-CN" altLang="en-US" sz="1600" dirty="0">
                <a:solidFill>
                  <a:schemeClr val="bg1"/>
                </a:solidFill>
                <a:latin typeface="微软雅黑" panose="020B0503020204020204" pitchFamily="34" charset="-122"/>
                <a:ea typeface="宋体-PUA" charset="-122"/>
                <a:sym typeface="微软雅黑" panose="020B0503020204020204" pitchFamily="34" charset="-122"/>
              </a:rPr>
              <a:t> </a:t>
            </a:r>
            <a:r>
              <a:rPr lang="zh-CN" altLang="en-US" sz="2000" dirty="0">
                <a:solidFill>
                  <a:schemeClr val="tx2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 终端管理</a:t>
            </a:r>
            <a:endParaRPr lang="zh-CN" altLang="en-US" sz="2000" dirty="0">
              <a:solidFill>
                <a:schemeClr val="tx2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73CB3364-4388-8873-D900-ECDFD4F1886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287" b="9287"/>
          <a:stretch/>
        </p:blipFill>
        <p:spPr>
          <a:xfrm>
            <a:off x="8856736" y="119970"/>
            <a:ext cx="1148787" cy="311805"/>
          </a:xfrm>
          <a:prstGeom prst="rect">
            <a:avLst/>
          </a:prstGeom>
        </p:spPr>
      </p:pic>
    </p:spTree>
  </p:cSld>
  <p:clrMapOvr>
    <a:masterClrMapping/>
  </p:clrMapOvr>
  <p:transition spd="med">
    <p:fad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矩形 5"/>
          <p:cNvSpPr>
            <a:spLocks noChangeArrowheads="1"/>
          </p:cNvSpPr>
          <p:nvPr/>
        </p:nvSpPr>
        <p:spPr bwMode="auto">
          <a:xfrm>
            <a:off x="9091613" y="92075"/>
            <a:ext cx="639762" cy="4953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en-US" altLang="zh-CN" sz="28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25</a:t>
            </a:r>
            <a:endParaRPr lang="zh-CN" altLang="en-US" sz="2800">
              <a:solidFill>
                <a:schemeClr val="bg1"/>
              </a:solidFill>
            </a:endParaRPr>
          </a:p>
        </p:txBody>
      </p:sp>
      <p:sp>
        <p:nvSpPr>
          <p:cNvPr id="12291" name="矩形 7"/>
          <p:cNvSpPr>
            <a:spLocks noChangeArrowheads="1"/>
          </p:cNvSpPr>
          <p:nvPr/>
        </p:nvSpPr>
        <p:spPr bwMode="auto">
          <a:xfrm>
            <a:off x="568960" y="1441450"/>
            <a:ext cx="1939290" cy="4196080"/>
          </a:xfrm>
          <a:prstGeom prst="rect">
            <a:avLst/>
          </a:prstGeom>
          <a:noFill/>
          <a:ln w="25400">
            <a:solidFill>
              <a:srgbClr val="FF0000"/>
            </a:solidFill>
            <a:miter lim="800000"/>
          </a:ln>
        </p:spPr>
        <p:txBody>
          <a:bodyPr anchor="ctr"/>
          <a:lstStyle/>
          <a:p>
            <a:pPr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zh-CN" altLang="en-US" sz="15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分区域的管理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zh-CN" altLang="en-US" sz="15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终端工作状态监控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zh-CN" altLang="en-US" sz="15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终端播放内容监管</a:t>
            </a:r>
            <a:endParaRPr lang="en-US" sz="1500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zh-CN" altLang="en-US" sz="15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网络流量统计</a:t>
            </a:r>
            <a:endParaRPr lang="en-US" sz="15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zh-CN" altLang="en-US" sz="15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错误日志调整</a:t>
            </a:r>
            <a:endParaRPr lang="en-US" sz="15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zh-CN" altLang="en-US" sz="15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素材下载统计</a:t>
            </a:r>
            <a:endParaRPr lang="en-US" sz="15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zh-CN" altLang="en-US" sz="15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总体下载进度</a:t>
            </a:r>
            <a:endParaRPr lang="en-US" sz="15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zh-CN" altLang="en-US" sz="15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素材可用率</a:t>
            </a:r>
            <a:endParaRPr lang="en-US" sz="15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zh-CN" altLang="en-US" sz="15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素材播放次数</a:t>
            </a:r>
            <a:endParaRPr lang="en-US" sz="15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en-US" altLang="zh-CN" sz="15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……</a:t>
            </a:r>
          </a:p>
          <a:p>
            <a:endParaRPr lang="zh-CN" altLang="en-US" sz="2400" dirty="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12292" name="图片 23" descr="002.png"/>
          <p:cNvPicPr>
            <a:picLocks noChangeAspect="1"/>
          </p:cNvPicPr>
          <p:nvPr/>
        </p:nvPicPr>
        <p:blipFill>
          <a:blip r:embed="rId2" cstate="print"/>
          <a:srcRect t="12019" r="46172" b="39902"/>
          <a:stretch>
            <a:fillRect/>
          </a:stretch>
        </p:blipFill>
        <p:spPr bwMode="auto">
          <a:xfrm>
            <a:off x="2534285" y="1398905"/>
            <a:ext cx="7532688" cy="3038475"/>
          </a:xfrm>
          <a:prstGeom prst="rect">
            <a:avLst/>
          </a:prstGeom>
          <a:noFill/>
          <a:ln w="12700">
            <a:solidFill>
              <a:srgbClr val="0070C0"/>
            </a:solidFill>
            <a:miter lim="800000"/>
            <a:headEnd/>
            <a:tailEnd/>
          </a:ln>
        </p:spPr>
      </p:pic>
      <p:sp>
        <p:nvSpPr>
          <p:cNvPr id="12293" name="矩形 19"/>
          <p:cNvSpPr>
            <a:spLocks noChangeArrowheads="1"/>
          </p:cNvSpPr>
          <p:nvPr/>
        </p:nvSpPr>
        <p:spPr bwMode="auto">
          <a:xfrm>
            <a:off x="3743643" y="1799590"/>
            <a:ext cx="366712" cy="25177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anchor="ctr"/>
          <a:lstStyle/>
          <a:p>
            <a:pPr algn="ctr"/>
            <a:r>
              <a:rPr lang="zh-CN" altLang="en-US" sz="1800" b="1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分</a:t>
            </a:r>
            <a:endParaRPr lang="en-US" sz="1800" b="1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/>
            <a:r>
              <a:rPr lang="zh-CN" altLang="en-US" sz="1800" b="1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大</a:t>
            </a:r>
            <a:endParaRPr lang="en-US" sz="1800" b="1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/>
            <a:r>
              <a:rPr lang="zh-CN" altLang="en-US" sz="1800" b="1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区</a:t>
            </a:r>
            <a:endParaRPr lang="en-US" sz="1800" b="1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/>
            <a:r>
              <a:rPr lang="zh-CN" altLang="en-US" sz="1800" b="1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、</a:t>
            </a:r>
            <a:endParaRPr lang="en-US" sz="1800" b="1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/>
            <a:r>
              <a:rPr lang="zh-CN" altLang="en-US" sz="1800" b="1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省</a:t>
            </a:r>
            <a:endParaRPr lang="en-US" sz="1800" b="1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/>
            <a:r>
              <a:rPr lang="zh-CN" altLang="en-US" sz="1800" b="1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、</a:t>
            </a:r>
            <a:endParaRPr lang="en-US" sz="1800" b="1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/>
            <a:r>
              <a:rPr lang="zh-CN" altLang="en-US" sz="1800" b="1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市</a:t>
            </a:r>
            <a:endParaRPr lang="en-US" sz="1800" b="1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/>
            <a:r>
              <a:rPr lang="zh-CN" altLang="en-US" sz="1800" b="1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管</a:t>
            </a:r>
            <a:endParaRPr lang="en-US" sz="1800" b="1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/>
            <a:r>
              <a:rPr lang="zh-CN" altLang="en-US" sz="1800" b="1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理</a:t>
            </a:r>
          </a:p>
        </p:txBody>
      </p:sp>
      <p:sp>
        <p:nvSpPr>
          <p:cNvPr id="12294" name="上箭头 28"/>
          <p:cNvSpPr>
            <a:spLocks noChangeArrowheads="1"/>
          </p:cNvSpPr>
          <p:nvPr/>
        </p:nvSpPr>
        <p:spPr bwMode="auto">
          <a:xfrm>
            <a:off x="8235950" y="1411288"/>
            <a:ext cx="511175" cy="341312"/>
          </a:xfrm>
          <a:prstGeom prst="upArrow">
            <a:avLst>
              <a:gd name="adj1" fmla="val 50000"/>
              <a:gd name="adj2" fmla="val 50000"/>
            </a:avLst>
          </a:prstGeom>
          <a:solidFill>
            <a:schemeClr val="accent1"/>
          </a:solidFill>
          <a:ln w="25400">
            <a:solidFill>
              <a:srgbClr val="385D8A"/>
            </a:solidFill>
            <a:miter lim="800000"/>
          </a:ln>
        </p:spPr>
        <p:txBody>
          <a:bodyPr anchor="ctr"/>
          <a:lstStyle/>
          <a:p>
            <a:pPr algn="ctr"/>
            <a:endParaRPr lang="zh-CN" altLang="en-US" sz="1800">
              <a:solidFill>
                <a:srgbClr val="FFFFFF"/>
              </a:solidFill>
              <a:latin typeface="Calibri" panose="020F0502020204030204" charset="0"/>
            </a:endParaRPr>
          </a:p>
        </p:txBody>
      </p:sp>
      <p:sp>
        <p:nvSpPr>
          <p:cNvPr id="12295" name="矩形 21"/>
          <p:cNvSpPr>
            <a:spLocks noChangeArrowheads="1"/>
          </p:cNvSpPr>
          <p:nvPr/>
        </p:nvSpPr>
        <p:spPr bwMode="auto">
          <a:xfrm>
            <a:off x="7058025" y="1079500"/>
            <a:ext cx="2892425" cy="4095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anchor="ctr"/>
          <a:lstStyle/>
          <a:p>
            <a:pPr algn="ctr"/>
            <a:r>
              <a:rPr lang="zh-CN" altLang="en-US" sz="18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终端工作状态监控</a:t>
            </a:r>
          </a:p>
        </p:txBody>
      </p:sp>
      <p:pic>
        <p:nvPicPr>
          <p:cNvPr id="12296" name="图片 22" descr="0001.png"/>
          <p:cNvPicPr>
            <a:picLocks noChangeAspect="1"/>
          </p:cNvPicPr>
          <p:nvPr/>
        </p:nvPicPr>
        <p:blipFill>
          <a:blip r:embed="rId3" cstate="print"/>
          <a:srcRect l="2" r="22482" b="978"/>
          <a:stretch>
            <a:fillRect/>
          </a:stretch>
        </p:blipFill>
        <p:spPr bwMode="auto">
          <a:xfrm>
            <a:off x="4535488" y="3888105"/>
            <a:ext cx="2427287" cy="2374900"/>
          </a:xfrm>
          <a:prstGeom prst="rect">
            <a:avLst/>
          </a:prstGeom>
          <a:noFill/>
          <a:ln w="12700">
            <a:solidFill>
              <a:srgbClr val="0070C0"/>
            </a:solidFill>
            <a:miter lim="800000"/>
            <a:headEnd/>
            <a:tailEnd/>
          </a:ln>
        </p:spPr>
      </p:pic>
      <p:sp>
        <p:nvSpPr>
          <p:cNvPr id="12297" name="矩形 29"/>
          <p:cNvSpPr>
            <a:spLocks noChangeArrowheads="1"/>
          </p:cNvSpPr>
          <p:nvPr/>
        </p:nvSpPr>
        <p:spPr bwMode="auto">
          <a:xfrm>
            <a:off x="4895850" y="4176395"/>
            <a:ext cx="346710" cy="206819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noAutofit/>
          </a:bodyPr>
          <a:lstStyle/>
          <a:p>
            <a:pPr algn="ctr"/>
            <a:r>
              <a:rPr lang="zh-CN" altLang="en-US" sz="1600" b="1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终</a:t>
            </a:r>
            <a:endParaRPr lang="en-US" sz="1600" b="1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/>
            <a:r>
              <a:rPr lang="zh-CN" altLang="en-US" sz="1600" b="1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端</a:t>
            </a:r>
            <a:endParaRPr lang="en-US" sz="1600" b="1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/>
            <a:r>
              <a:rPr lang="zh-CN" altLang="en-US" sz="1600" b="1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播</a:t>
            </a:r>
            <a:endParaRPr lang="en-US" sz="1600" b="1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/>
            <a:r>
              <a:rPr lang="zh-CN" altLang="en-US" sz="1600" b="1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放</a:t>
            </a:r>
            <a:endParaRPr lang="en-US" sz="1600" b="1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/>
            <a:r>
              <a:rPr lang="zh-CN" altLang="en-US" sz="1600" b="1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内</a:t>
            </a:r>
            <a:endParaRPr lang="en-US" sz="1600" b="1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/>
            <a:r>
              <a:rPr lang="zh-CN" altLang="en-US" sz="1600" b="1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容</a:t>
            </a:r>
            <a:endParaRPr lang="en-US" sz="1600" b="1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/>
            <a:r>
              <a:rPr lang="zh-CN" altLang="en-US" sz="1600" b="1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监</a:t>
            </a:r>
            <a:endParaRPr lang="en-US" sz="1600" b="1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/>
            <a:r>
              <a:rPr lang="zh-CN" altLang="en-US" sz="1600" b="1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管</a:t>
            </a:r>
          </a:p>
        </p:txBody>
      </p:sp>
      <p:sp>
        <p:nvSpPr>
          <p:cNvPr id="12298" name="矩形 1"/>
          <p:cNvSpPr>
            <a:spLocks noChangeArrowheads="1"/>
          </p:cNvSpPr>
          <p:nvPr/>
        </p:nvSpPr>
        <p:spPr bwMode="auto">
          <a:xfrm>
            <a:off x="330200" y="244475"/>
            <a:ext cx="2893741" cy="5847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r>
              <a:rPr lang="zh-CN" altLang="en-US" sz="3200" b="1" dirty="0">
                <a:solidFill>
                  <a:srgbClr val="314865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▉</a:t>
            </a:r>
            <a:r>
              <a:rPr lang="zh-CN" altLang="en-US" sz="3000" b="1" dirty="0">
                <a:solidFill>
                  <a:srgbClr val="FF99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系统管理</a:t>
            </a:r>
            <a:r>
              <a:rPr lang="zh-CN" altLang="en-US" sz="3200" b="1" dirty="0">
                <a:solidFill>
                  <a:schemeClr val="tx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终端</a:t>
            </a:r>
          </a:p>
        </p:txBody>
      </p:sp>
      <p:sp>
        <p:nvSpPr>
          <p:cNvPr id="12299" name="Text Box 11"/>
          <p:cNvSpPr txBox="1">
            <a:spLocks noChangeArrowheads="1"/>
          </p:cNvSpPr>
          <p:nvPr/>
        </p:nvSpPr>
        <p:spPr bwMode="auto">
          <a:xfrm>
            <a:off x="423863" y="1000443"/>
            <a:ext cx="2239962" cy="3968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algn="r"/>
            <a:r>
              <a:rPr lang="zh-CN" altLang="en-US" sz="2000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监控与管理的内容</a:t>
            </a:r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755E1C93-6AC4-9347-CE40-3211F38F181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287" b="9287"/>
          <a:stretch/>
        </p:blipFill>
        <p:spPr>
          <a:xfrm>
            <a:off x="8856736" y="119970"/>
            <a:ext cx="1148787" cy="311805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矩形 5"/>
          <p:cNvSpPr>
            <a:spLocks noChangeArrowheads="1"/>
          </p:cNvSpPr>
          <p:nvPr/>
        </p:nvSpPr>
        <p:spPr bwMode="auto">
          <a:xfrm>
            <a:off x="9091613" y="92075"/>
            <a:ext cx="639762" cy="4953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en-US" altLang="zh-CN" sz="28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26</a:t>
            </a:r>
            <a:endParaRPr lang="zh-CN" altLang="en-US" sz="2800">
              <a:solidFill>
                <a:schemeClr val="bg1"/>
              </a:solidFill>
            </a:endParaRPr>
          </a:p>
        </p:txBody>
      </p:sp>
      <p:sp>
        <p:nvSpPr>
          <p:cNvPr id="13315" name="矩形 5"/>
          <p:cNvSpPr>
            <a:spLocks noChangeArrowheads="1"/>
          </p:cNvSpPr>
          <p:nvPr/>
        </p:nvSpPr>
        <p:spPr bwMode="auto">
          <a:xfrm>
            <a:off x="1302370" y="1485106"/>
            <a:ext cx="3104405" cy="54451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anchor="ctr"/>
          <a:lstStyle/>
          <a:p>
            <a:r>
              <a:rPr lang="zh-CN" altLang="en-US" sz="2400" b="1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纵向管理，权限下放</a:t>
            </a:r>
          </a:p>
        </p:txBody>
      </p:sp>
      <p:graphicFrame>
        <p:nvGraphicFramePr>
          <p:cNvPr id="34820" name="Group 4"/>
          <p:cNvGraphicFramePr>
            <a:graphicFrameLocks noGrp="1"/>
          </p:cNvGraphicFramePr>
          <p:nvPr/>
        </p:nvGraphicFramePr>
        <p:xfrm>
          <a:off x="503808" y="2125042"/>
          <a:ext cx="4545013" cy="2825752"/>
        </p:xfrm>
        <a:graphic>
          <a:graphicData uri="http://schemas.openxmlformats.org/drawingml/2006/table">
            <a:tbl>
              <a:tblPr/>
              <a:tblGrid>
                <a:gridCol w="12128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192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71291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563563">
                <a:tc>
                  <a:txBody>
                    <a:bodyPr/>
                    <a:lstStyle/>
                    <a:p>
                      <a:pPr marL="0" marR="0" lvl="0" indent="0" algn="ctr" defTabSz="965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r>
                        <a:rPr kumimoji="0" lang="zh-CN" alt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sym typeface="Arial" panose="020B0604020202020204" pitchFamily="34" charset="0"/>
                        </a:rPr>
                        <a:t>部门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33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65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r>
                        <a:rPr kumimoji="0" lang="zh-CN" alt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sym typeface="Arial" panose="020B0604020202020204" pitchFamily="34" charset="0"/>
                        </a:rPr>
                        <a:t>角色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33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65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r>
                        <a:rPr kumimoji="0" lang="zh-CN" alt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sym typeface="Arial" panose="020B0604020202020204" pitchFamily="34" charset="0"/>
                        </a:rPr>
                        <a:t>权限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33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55625">
                <a:tc>
                  <a:txBody>
                    <a:bodyPr/>
                    <a:lstStyle/>
                    <a:p>
                      <a:pPr marL="0" marR="0" lvl="0" indent="0" algn="ctr" defTabSz="965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r>
                        <a:rPr kumimoji="0" lang="zh-CN" altLang="en-US" sz="15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sym typeface="Arial" panose="020B0604020202020204" pitchFamily="34" charset="0"/>
                        </a:rPr>
                        <a:t>总公司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65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r>
                        <a:rPr kumimoji="0" lang="zh-CN" altLang="en-US" sz="15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sym typeface="Arial" panose="020B0604020202020204" pitchFamily="34" charset="0"/>
                        </a:rPr>
                        <a:t>超级管理员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65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r>
                        <a:rPr kumimoji="0" lang="zh-CN" altLang="en-US" sz="15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sym typeface="Arial" panose="020B0604020202020204" pitchFamily="34" charset="0"/>
                        </a:rPr>
                        <a:t>最高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63563">
                <a:tc>
                  <a:txBody>
                    <a:bodyPr/>
                    <a:lstStyle/>
                    <a:p>
                      <a:pPr marL="0" marR="0" lvl="0" indent="0" algn="ctr" defTabSz="965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r>
                        <a:rPr kumimoji="0" lang="zh-CN" altLang="en-US" sz="15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sym typeface="Arial" panose="020B0604020202020204" pitchFamily="34" charset="0"/>
                        </a:rPr>
                        <a:t>旗舰店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65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r>
                        <a:rPr kumimoji="0" lang="zh-CN" altLang="en-US" sz="15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sym typeface="Arial" panose="020B0604020202020204" pitchFamily="34" charset="0"/>
                        </a:rPr>
                        <a:t>一般管理员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65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r>
                        <a:rPr kumimoji="0" lang="zh-CN" altLang="en-US" sz="15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sym typeface="Arial" panose="020B0604020202020204" pitchFamily="34" charset="0"/>
                        </a:rPr>
                        <a:t>视情况设置</a:t>
                      </a:r>
                      <a:endParaRPr kumimoji="0" lang="en-US" altLang="zh-CN" sz="15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sym typeface="Arial" panose="020B0604020202020204" pitchFamily="34" charset="0"/>
                      </a:endParaRPr>
                    </a:p>
                    <a:p>
                      <a:pPr marL="0" marR="0" lvl="0" indent="0" algn="ctr" defTabSz="965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r>
                        <a:rPr kumimoji="0" lang="zh-CN" altLang="en-US" sz="15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sym typeface="Arial" panose="020B0604020202020204" pitchFamily="34" charset="0"/>
                        </a:rPr>
                        <a:t>可修改的内容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63563">
                <a:tc>
                  <a:txBody>
                    <a:bodyPr/>
                    <a:lstStyle/>
                    <a:p>
                      <a:pPr marL="0" marR="0" lvl="0" indent="0" algn="ctr" defTabSz="965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r>
                        <a:rPr kumimoji="0" lang="zh-CN" altLang="en-US" sz="15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sym typeface="Arial" panose="020B0604020202020204" pitchFamily="34" charset="0"/>
                        </a:rPr>
                        <a:t>区域加盟店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65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r>
                        <a:rPr kumimoji="0" lang="zh-CN" altLang="en-US" sz="15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sym typeface="Arial" panose="020B0604020202020204" pitchFamily="34" charset="0"/>
                        </a:rPr>
                        <a:t>一般管理员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65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r>
                        <a:rPr kumimoji="0" lang="zh-CN" altLang="en-US" sz="15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sym typeface="Arial" panose="020B0604020202020204" pitchFamily="34" charset="0"/>
                        </a:rPr>
                        <a:t>仅可修改促销</a:t>
                      </a:r>
                      <a:endParaRPr kumimoji="0" lang="en-US" altLang="zh-CN" sz="15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sym typeface="Arial" panose="020B0604020202020204" pitchFamily="34" charset="0"/>
                      </a:endParaRPr>
                    </a:p>
                    <a:p>
                      <a:pPr marL="0" marR="0" lvl="0" indent="0" algn="ctr" defTabSz="965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r>
                        <a:rPr kumimoji="0" lang="zh-CN" altLang="en-US" sz="15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sym typeface="Arial" panose="020B0604020202020204" pitchFamily="34" charset="0"/>
                        </a:rPr>
                        <a:t>产品信息部分内容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79438">
                <a:tc>
                  <a:txBody>
                    <a:bodyPr/>
                    <a:lstStyle/>
                    <a:p>
                      <a:pPr marL="0" marR="0" lvl="0" indent="0" algn="ctr" defTabSz="965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r>
                        <a:rPr kumimoji="0" lang="zh-CN" altLang="en-US" sz="15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sym typeface="Arial" panose="020B0604020202020204" pitchFamily="34" charset="0"/>
                        </a:rPr>
                        <a:t>一般加盟店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65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r>
                        <a:rPr kumimoji="0" lang="zh-CN" altLang="en-US" sz="15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sym typeface="Arial" panose="020B0604020202020204" pitchFamily="34" charset="0"/>
                        </a:rPr>
                        <a:t>可设置或不设置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65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endParaRPr kumimoji="0" lang="en-US" sz="15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sym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13342" name="矩形 1"/>
          <p:cNvSpPr>
            <a:spLocks noChangeArrowheads="1"/>
          </p:cNvSpPr>
          <p:nvPr/>
        </p:nvSpPr>
        <p:spPr bwMode="auto">
          <a:xfrm>
            <a:off x="330200" y="244475"/>
            <a:ext cx="2893741" cy="5847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r>
              <a:rPr lang="zh-CN" altLang="en-US" sz="3200" b="1" dirty="0">
                <a:solidFill>
                  <a:srgbClr val="314865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▉</a:t>
            </a:r>
            <a:r>
              <a:rPr lang="zh-CN" altLang="en-US" sz="3000" b="1" dirty="0">
                <a:solidFill>
                  <a:srgbClr val="FF99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管理</a:t>
            </a:r>
            <a:r>
              <a:rPr lang="zh-CN" altLang="en-US" sz="3000" b="1" dirty="0">
                <a:solidFill>
                  <a:srgbClr val="FF99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权限</a:t>
            </a:r>
            <a:r>
              <a:rPr lang="zh-CN" altLang="en-US" sz="3200" b="1" dirty="0">
                <a:solidFill>
                  <a:schemeClr val="tx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设置</a:t>
            </a:r>
          </a:p>
        </p:txBody>
      </p:sp>
      <p:pic>
        <p:nvPicPr>
          <p:cNvPr id="13343" name="图片 11" descr="003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65228" y="1669578"/>
            <a:ext cx="3811588" cy="3514725"/>
          </a:xfrm>
          <a:prstGeom prst="rect">
            <a:avLst/>
          </a:prstGeom>
          <a:noFill/>
          <a:ln w="12700">
            <a:solidFill>
              <a:srgbClr val="0070C0"/>
            </a:solidFill>
            <a:miter lim="800000"/>
            <a:headEnd/>
            <a:tailEnd/>
          </a:ln>
        </p:spPr>
      </p:pic>
      <p:sp>
        <p:nvSpPr>
          <p:cNvPr id="13344" name="矩形 21"/>
          <p:cNvSpPr>
            <a:spLocks noChangeArrowheads="1"/>
          </p:cNvSpPr>
          <p:nvPr/>
        </p:nvSpPr>
        <p:spPr bwMode="auto">
          <a:xfrm>
            <a:off x="5313734" y="1743174"/>
            <a:ext cx="374650" cy="3513137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anchor="ctr"/>
          <a:lstStyle/>
          <a:p>
            <a:pPr algn="ctr"/>
            <a:r>
              <a:rPr lang="zh-CN" altLang="en-US" sz="18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设置各管理员的权限</a:t>
            </a:r>
            <a:endParaRPr lang="zh-CN" altLang="en-US" sz="1800" dirty="0"/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8E9128A4-FA5D-F239-E8CB-A69FF350F94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287" b="9287"/>
          <a:stretch/>
        </p:blipFill>
        <p:spPr>
          <a:xfrm>
            <a:off x="8856736" y="119970"/>
            <a:ext cx="1148787" cy="311805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矩形 3"/>
          <p:cNvSpPr>
            <a:spLocks noChangeArrowheads="1"/>
          </p:cNvSpPr>
          <p:nvPr/>
        </p:nvSpPr>
        <p:spPr bwMode="auto">
          <a:xfrm>
            <a:off x="0" y="2098675"/>
            <a:ext cx="10080625" cy="2282825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</a:ln>
        </p:spPr>
        <p:txBody>
          <a:bodyPr lIns="75365" tIns="37682" rIns="75365" bIns="37682" anchor="ctr"/>
          <a:lstStyle/>
          <a:p>
            <a:pPr algn="ctr"/>
            <a:endParaRPr lang="zh-CN" altLang="zh-CN" sz="1700">
              <a:solidFill>
                <a:srgbClr val="FFFFFF"/>
              </a:solidFill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5123" name="Text Box 3"/>
          <p:cNvSpPr>
            <a:spLocks noChangeArrowheads="1"/>
          </p:cNvSpPr>
          <p:nvPr/>
        </p:nvSpPr>
        <p:spPr bwMode="auto">
          <a:xfrm>
            <a:off x="257001" y="3002052"/>
            <a:ext cx="5647407" cy="81343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 lIns="75365" tIns="37682" rIns="75365" bIns="37682" anchor="ctr">
            <a:spAutoFit/>
          </a:bodyPr>
          <a:lstStyle/>
          <a:p>
            <a:pPr algn="r"/>
            <a:r>
              <a:rPr lang="zh-CN" altLang="en-US" sz="48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为什么选择沃为科技</a:t>
            </a:r>
          </a:p>
        </p:txBody>
      </p:sp>
      <p:sp>
        <p:nvSpPr>
          <p:cNvPr id="5124" name="矩形 10"/>
          <p:cNvSpPr>
            <a:spLocks noChangeArrowheads="1"/>
          </p:cNvSpPr>
          <p:nvPr/>
        </p:nvSpPr>
        <p:spPr bwMode="auto">
          <a:xfrm>
            <a:off x="1727705" y="2422341"/>
            <a:ext cx="2308860" cy="33591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 lIns="75365" tIns="37682" rIns="75365" bIns="37682">
            <a:spAutoFit/>
          </a:bodyPr>
          <a:lstStyle/>
          <a:p>
            <a:pPr algn="r"/>
            <a:r>
              <a:rPr lang="zh-CN" altLang="en-US" sz="1700" dirty="0">
                <a:solidFill>
                  <a:schemeClr val="bg1"/>
                </a:solidFill>
                <a:ea typeface="微软雅黑" panose="020B0503020204020204" pitchFamily="34" charset="-122"/>
                <a:sym typeface="Arial" panose="020B0604020202020204" pitchFamily="34" charset="0"/>
              </a:rPr>
              <a:t>湖南沃为科技有限公司</a:t>
            </a:r>
          </a:p>
        </p:txBody>
      </p:sp>
      <p:sp>
        <p:nvSpPr>
          <p:cNvPr id="5125" name="直接连接符 11"/>
          <p:cNvSpPr>
            <a:spLocks noChangeShapeType="1"/>
          </p:cNvSpPr>
          <p:nvPr/>
        </p:nvSpPr>
        <p:spPr bwMode="auto">
          <a:xfrm>
            <a:off x="329009" y="2880047"/>
            <a:ext cx="5523185" cy="0"/>
          </a:xfrm>
          <a:prstGeom prst="line">
            <a:avLst/>
          </a:prstGeom>
          <a:noFill/>
          <a:ln w="6350">
            <a:solidFill>
              <a:schemeClr val="bg1"/>
            </a:solidFill>
            <a:bevel/>
          </a:ln>
        </p:spPr>
        <p:txBody>
          <a:bodyPr lIns="75365" tIns="37682" rIns="75365" bIns="37682"/>
          <a:lstStyle/>
          <a:p>
            <a:endParaRPr lang="zh-CN" altLang="en-US"/>
          </a:p>
        </p:txBody>
      </p:sp>
      <p:sp>
        <p:nvSpPr>
          <p:cNvPr id="7" name="Text Box 3"/>
          <p:cNvSpPr>
            <a:spLocks noChangeArrowheads="1"/>
          </p:cNvSpPr>
          <p:nvPr/>
        </p:nvSpPr>
        <p:spPr bwMode="auto">
          <a:xfrm>
            <a:off x="5976416" y="1668463"/>
            <a:ext cx="3146425" cy="3138487"/>
          </a:xfrm>
          <a:prstGeom prst="rect">
            <a:avLst/>
          </a:prstGeom>
          <a:noFill/>
          <a:ln>
            <a:noFill/>
          </a:ln>
        </p:spPr>
        <p:txBody>
          <a:bodyPr wrap="none" lIns="75365" tIns="37682" rIns="75365" bIns="37682" anchor="ctr">
            <a:spAutoFit/>
          </a:bodyPr>
          <a:lstStyle/>
          <a:p>
            <a:pPr algn="r">
              <a:defRPr/>
            </a:pPr>
            <a:r>
              <a:rPr lang="en-US" sz="19900" dirty="0">
                <a:solidFill>
                  <a:schemeClr val="bg1">
                    <a:lumMod val="9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03</a:t>
            </a:r>
            <a:endParaRPr lang="zh-CN" altLang="en-US" sz="16600" b="1" dirty="0">
              <a:solidFill>
                <a:schemeClr val="bg1">
                  <a:lumMod val="9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DDC168CB-26A3-A819-42F0-5B82CCC61DA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287" b="9287"/>
          <a:stretch/>
        </p:blipFill>
        <p:spPr>
          <a:xfrm>
            <a:off x="8856736" y="119970"/>
            <a:ext cx="1148787" cy="311805"/>
          </a:xfrm>
          <a:prstGeom prst="rect">
            <a:avLst/>
          </a:prstGeom>
        </p:spPr>
      </p:pic>
    </p:spTree>
  </p:cSld>
  <p:clrMapOvr>
    <a:masterClrMapping/>
  </p:clrMapOvr>
  <p:transition spd="slow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1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1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56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9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30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3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3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2" grpId="0" animBg="1"/>
      <p:bldP spid="5123" grpId="0"/>
      <p:bldP spid="5124" grpId="0"/>
      <p:bldP spid="5125" grpId="0" animBg="1"/>
      <p:bldP spid="7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QQ图片2015012714285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7824" y="1488280"/>
            <a:ext cx="4232151" cy="4056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63" name="矩形 1"/>
          <p:cNvSpPr>
            <a:spLocks noChangeArrowheads="1"/>
          </p:cNvSpPr>
          <p:nvPr/>
        </p:nvSpPr>
        <p:spPr bwMode="auto">
          <a:xfrm>
            <a:off x="330200" y="307975"/>
            <a:ext cx="4084320" cy="58356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r>
              <a:rPr lang="zh-CN" altLang="en-US" sz="3200" b="1">
                <a:solidFill>
                  <a:srgbClr val="314865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▉</a:t>
            </a:r>
            <a:r>
              <a:rPr lang="zh-CN" altLang="en-US" sz="3200" b="1">
                <a:solidFill>
                  <a:schemeClr val="tx2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为什么选择沃为科技</a:t>
            </a:r>
            <a:endParaRPr lang="en-US" altLang="zh-CN" sz="3200" b="1">
              <a:solidFill>
                <a:schemeClr val="tx2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15364" name="Text Box 4"/>
          <p:cNvSpPr txBox="1">
            <a:spLocks noChangeArrowheads="1"/>
          </p:cNvSpPr>
          <p:nvPr/>
        </p:nvSpPr>
        <p:spPr bwMode="auto">
          <a:xfrm>
            <a:off x="4608264" y="1655911"/>
            <a:ext cx="5183188" cy="356616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lIns="100046" tIns="52137" rIns="100046" bIns="52137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4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宋体" panose="02010600030101010101" pitchFamily="2" charset="-122"/>
              </a:rPr>
              <a:t>行业前列  品质保障</a:t>
            </a:r>
          </a:p>
          <a:p>
            <a:pPr>
              <a:lnSpc>
                <a:spcPct val="150000"/>
              </a:lnSpc>
            </a:pPr>
            <a:r>
              <a:rPr lang="zh-CN" altLang="en-US" sz="1800" dirty="0">
                <a:solidFill>
                  <a:srgbClr val="275D9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宋体" panose="02010600030101010101" pitchFamily="2" charset="-122"/>
              </a:rPr>
              <a:t>★ </a:t>
            </a:r>
            <a:r>
              <a:rPr lang="zh-CN" altLang="en-US" sz="1800" dirty="0">
                <a:solidFill>
                  <a:srgbClr val="275D9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市场占有率稳居前列!</a:t>
            </a:r>
          </a:p>
          <a:p>
            <a:pPr>
              <a:lnSpc>
                <a:spcPct val="150000"/>
              </a:lnSpc>
            </a:pPr>
            <a:r>
              <a:rPr lang="zh-CN" altLang="en-US" sz="1800" dirty="0">
                <a:solidFill>
                  <a:srgbClr val="275D9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宋体" panose="02010600030101010101" pitchFamily="2" charset="-122"/>
              </a:rPr>
              <a:t>★ </a:t>
            </a:r>
            <a:r>
              <a:rPr lang="en-US" altLang="zh-CN" sz="1800" dirty="0">
                <a:solidFill>
                  <a:srgbClr val="275D9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宋体" panose="02010600030101010101" pitchFamily="2" charset="-122"/>
              </a:rPr>
              <a:t>60000</a:t>
            </a:r>
            <a:r>
              <a:rPr lang="zh-CN" altLang="en-US" sz="1800" dirty="0">
                <a:solidFill>
                  <a:srgbClr val="275D9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宋体" panose="02010600030101010101" pitchFamily="2" charset="-122"/>
              </a:rPr>
              <a:t>平米生产车间超大规模！</a:t>
            </a:r>
            <a:endParaRPr lang="en-US" altLang="zh-CN" sz="1800" dirty="0">
              <a:solidFill>
                <a:srgbClr val="275D9F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宋体" panose="02010600030101010101" pitchFamily="2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1800" dirty="0">
                <a:solidFill>
                  <a:srgbClr val="275D9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宋体" panose="02010600030101010101" pitchFamily="2" charset="-122"/>
              </a:rPr>
              <a:t>★  </a:t>
            </a:r>
            <a:r>
              <a:rPr lang="zh-CN" sz="1800" dirty="0">
                <a:solidFill>
                  <a:srgbClr val="275D9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多</a:t>
            </a:r>
            <a:r>
              <a:rPr lang="zh-CN" altLang="en-US" sz="1800" dirty="0">
                <a:solidFill>
                  <a:srgbClr val="275D9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年液晶显示产品生产经验，专业的技术团队！</a:t>
            </a:r>
            <a:endParaRPr lang="en-US" altLang="zh-CN" sz="1800" dirty="0">
              <a:solidFill>
                <a:srgbClr val="275D9F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宋体" panose="02010600030101010101" pitchFamily="2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1800" dirty="0">
                <a:solidFill>
                  <a:srgbClr val="275D9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宋体" panose="02010600030101010101" pitchFamily="2" charset="-122"/>
              </a:rPr>
              <a:t>★ </a:t>
            </a:r>
            <a:r>
              <a:rPr lang="zh-CN" altLang="en-US" sz="1800" dirty="0">
                <a:solidFill>
                  <a:srgbClr val="275D9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广告机/触控一体机/商显解决方案主流供应商!</a:t>
            </a:r>
            <a:endParaRPr lang="en-US" altLang="zh-CN" sz="1800" dirty="0">
              <a:solidFill>
                <a:srgbClr val="275D9F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宋体" panose="02010600030101010101" pitchFamily="2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1800" dirty="0">
                <a:solidFill>
                  <a:srgbClr val="275D9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宋体" panose="02010600030101010101" pitchFamily="2" charset="-122"/>
              </a:rPr>
              <a:t>★ </a:t>
            </a:r>
            <a:r>
              <a:rPr lang="zh-CN" altLang="en-US" sz="1800" dirty="0">
                <a:solidFill>
                  <a:srgbClr val="275D9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齐全的技术、生产、品质部门建设！</a:t>
            </a:r>
            <a:endParaRPr lang="en-US" altLang="zh-CN" sz="1800" dirty="0">
              <a:solidFill>
                <a:srgbClr val="275D9F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1800" dirty="0">
                <a:solidFill>
                  <a:srgbClr val="275D9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宋体" panose="02010600030101010101" pitchFamily="2" charset="-122"/>
              </a:rPr>
              <a:t>★ </a:t>
            </a:r>
            <a:r>
              <a:rPr lang="zh-CN" altLang="en-US" sz="1800" dirty="0">
                <a:solidFill>
                  <a:srgbClr val="275D9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现代化生产产线，标准化作业流程！</a:t>
            </a:r>
            <a:endParaRPr lang="en-US" altLang="zh-CN" sz="1800" dirty="0">
              <a:solidFill>
                <a:srgbClr val="275D9F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1800" dirty="0">
                <a:solidFill>
                  <a:srgbClr val="275D9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宋体" panose="02010600030101010101" pitchFamily="2" charset="-122"/>
              </a:rPr>
              <a:t>★ 月产可达</a:t>
            </a:r>
            <a:r>
              <a:rPr lang="en-US" altLang="zh-CN" sz="1800" dirty="0">
                <a:solidFill>
                  <a:srgbClr val="275D9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宋体" panose="02010600030101010101" pitchFamily="2" charset="-122"/>
              </a:rPr>
              <a:t>50</a:t>
            </a:r>
            <a:r>
              <a:rPr lang="zh-CN" altLang="en-US" sz="1800" dirty="0">
                <a:solidFill>
                  <a:srgbClr val="275D9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宋体" panose="02010600030101010101" pitchFamily="2" charset="-122"/>
              </a:rPr>
              <a:t>万台，</a:t>
            </a:r>
            <a:r>
              <a:rPr lang="zh-CN" altLang="en-US" sz="1800" dirty="0">
                <a:solidFill>
                  <a:srgbClr val="275D9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品质与交期保障！</a:t>
            </a:r>
            <a:endParaRPr lang="zh-CN" altLang="en-US" sz="1800" dirty="0">
              <a:solidFill>
                <a:srgbClr val="275D9F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宋体" panose="02010600030101010101" pitchFamily="2" charset="-122"/>
            </a:endParaRPr>
          </a:p>
        </p:txBody>
      </p:sp>
      <p:sp>
        <p:nvSpPr>
          <p:cNvPr id="15365" name="Text Box 5"/>
          <p:cNvSpPr txBox="1">
            <a:spLocks noChangeArrowheads="1"/>
          </p:cNvSpPr>
          <p:nvPr/>
        </p:nvSpPr>
        <p:spPr bwMode="auto">
          <a:xfrm>
            <a:off x="4879975" y="4246314"/>
            <a:ext cx="309563" cy="3810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endParaRPr lang="zh-CN" altLang="zh-CN"/>
          </a:p>
        </p:txBody>
      </p:sp>
      <p:sp>
        <p:nvSpPr>
          <p:cNvPr id="15366" name="Text Box 6"/>
          <p:cNvSpPr txBox="1">
            <a:spLocks noChangeArrowheads="1"/>
          </p:cNvSpPr>
          <p:nvPr/>
        </p:nvSpPr>
        <p:spPr bwMode="auto">
          <a:xfrm>
            <a:off x="4910138" y="4246314"/>
            <a:ext cx="249237" cy="3810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r>
              <a:rPr lang="zh-CN" altLang="zh-CN"/>
              <a:t> </a:t>
            </a:r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4592D8D0-BCA8-7943-C249-454E2ED7E00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287" b="9287"/>
          <a:stretch/>
        </p:blipFill>
        <p:spPr>
          <a:xfrm>
            <a:off x="8856736" y="119970"/>
            <a:ext cx="1148787" cy="311805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5" descr="C:/Users/zhaoy/Desktop/WPS图片(11).jpgWPS图片(11)"/>
          <p:cNvPicPr>
            <a:picLocks noChangeAspect="1" noChangeArrowheads="1"/>
          </p:cNvPicPr>
          <p:nvPr/>
        </p:nvPicPr>
        <p:blipFill>
          <a:blip r:embed="rId2"/>
          <a:srcRect r="14"/>
          <a:stretch>
            <a:fillRect/>
          </a:stretch>
        </p:blipFill>
        <p:spPr bwMode="auto">
          <a:xfrm>
            <a:off x="575816" y="1367886"/>
            <a:ext cx="8886825" cy="39604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387" name="矩形 1"/>
          <p:cNvSpPr>
            <a:spLocks noChangeArrowheads="1"/>
          </p:cNvSpPr>
          <p:nvPr/>
        </p:nvSpPr>
        <p:spPr bwMode="auto">
          <a:xfrm>
            <a:off x="330200" y="307975"/>
            <a:ext cx="2073003" cy="5847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r>
              <a:rPr lang="zh-CN" altLang="en-US" sz="3200" b="1" dirty="0">
                <a:solidFill>
                  <a:srgbClr val="314865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▉</a:t>
            </a:r>
            <a:r>
              <a:rPr lang="zh-CN" altLang="en-US" sz="3200" b="1" dirty="0">
                <a:solidFill>
                  <a:schemeClr val="tx2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公司规模</a:t>
            </a:r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A47774F7-D4B3-0668-2373-57C59B89452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287" b="9287"/>
          <a:stretch/>
        </p:blipFill>
        <p:spPr>
          <a:xfrm>
            <a:off x="8856736" y="119970"/>
            <a:ext cx="1148787" cy="311805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矩形 1"/>
          <p:cNvSpPr>
            <a:spLocks noChangeArrowheads="1"/>
          </p:cNvSpPr>
          <p:nvPr/>
        </p:nvSpPr>
        <p:spPr bwMode="auto">
          <a:xfrm>
            <a:off x="330200" y="307975"/>
            <a:ext cx="2052638" cy="57943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r>
              <a:rPr lang="zh-CN" altLang="en-US" sz="3200" b="1">
                <a:solidFill>
                  <a:srgbClr val="314865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▉</a:t>
            </a:r>
            <a:r>
              <a:rPr lang="zh-CN" altLang="en-US" sz="3200" b="1">
                <a:solidFill>
                  <a:schemeClr val="tx2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企业优势</a:t>
            </a:r>
          </a:p>
        </p:txBody>
      </p:sp>
      <p:sp>
        <p:nvSpPr>
          <p:cNvPr id="17411" name="Rectangle 3"/>
          <p:cNvSpPr>
            <a:spLocks noChangeArrowheads="1"/>
          </p:cNvSpPr>
          <p:nvPr/>
        </p:nvSpPr>
        <p:spPr bwMode="auto">
          <a:xfrm>
            <a:off x="692595" y="1201067"/>
            <a:ext cx="8812213" cy="45593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lIns="100046" tIns="52137" rIns="100046" bIns="52137"/>
          <a:lstStyle/>
          <a:p>
            <a:pPr defTabSz="965200">
              <a:lnSpc>
                <a:spcPct val="170000"/>
              </a:lnSpc>
              <a:spcBef>
                <a:spcPct val="20000"/>
              </a:spcBef>
            </a:pPr>
            <a:r>
              <a:rPr lang="zh-CN" altLang="en-US" sz="1400" b="1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宋体" panose="02010600030101010101" pitchFamily="2" charset="-122"/>
              </a:rPr>
              <a:t>● </a:t>
            </a:r>
            <a:r>
              <a:rPr lang="zh-CN" altLang="en-US" sz="1400" b="1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品牌优势：</a:t>
            </a:r>
            <a:r>
              <a:rPr lang="zh-CN" altLang="en-US" sz="1400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沃为科技在国内、国外相关项目中有大量的成功案例，积累丰富的项目施实经验。</a:t>
            </a:r>
            <a:r>
              <a:rPr lang="zh-CN" altLang="en-US" sz="1400"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并为客户提供更专业的解决方案；在</a:t>
            </a:r>
            <a:r>
              <a:rPr lang="zh-CN" altLang="en-US" sz="1400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行业内享有较高的知名度，是数字标牌行业领航者；</a:t>
            </a:r>
          </a:p>
          <a:p>
            <a:pPr defTabSz="965200">
              <a:lnSpc>
                <a:spcPct val="170000"/>
              </a:lnSpc>
              <a:spcBef>
                <a:spcPct val="20000"/>
              </a:spcBef>
            </a:pPr>
            <a:r>
              <a:rPr lang="zh-CN" altLang="en-US" sz="1400" b="1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宋体" panose="02010600030101010101" pitchFamily="2" charset="-122"/>
              </a:rPr>
              <a:t>● </a:t>
            </a:r>
            <a:r>
              <a:rPr lang="zh-CN" altLang="en-US" sz="1400" b="1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技术优势：</a:t>
            </a:r>
            <a:r>
              <a:rPr lang="zh-CN" altLang="en-US" sz="1400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沃为科技在产品上勇于创新，拥有自己的技术团队，将最新技术融合到产品中去应用；</a:t>
            </a:r>
          </a:p>
          <a:p>
            <a:pPr defTabSz="965200">
              <a:lnSpc>
                <a:spcPct val="170000"/>
              </a:lnSpc>
              <a:spcBef>
                <a:spcPct val="20000"/>
              </a:spcBef>
            </a:pPr>
            <a:r>
              <a:rPr lang="zh-CN" altLang="en-US" sz="1400" b="1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宋体" panose="02010600030101010101" pitchFamily="2" charset="-122"/>
              </a:rPr>
              <a:t>● </a:t>
            </a:r>
            <a:r>
              <a:rPr lang="zh-CN" altLang="en-US" sz="1400" b="1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产品优势：</a:t>
            </a:r>
            <a:r>
              <a:rPr lang="zh-CN" altLang="en-US" sz="1400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沃为科技使用符合3C认证配件（如：主板、电源板、线材等）；液晶屏采用知名品牌；外观设计（铝合金拉丝）安全、时尚、美观；采用重力</a:t>
            </a:r>
            <a:r>
              <a:rPr lang="en-US" altLang="zh-CN" sz="1400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/</a:t>
            </a:r>
            <a:r>
              <a:rPr lang="zh-CN" altLang="en-US" sz="1400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蜂窝箱包装，内加厚海绵，为长途运输做出保障。</a:t>
            </a:r>
            <a:endParaRPr lang="en-US" altLang="zh-CN" sz="1400"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  <a:p>
            <a:pPr defTabSz="965200">
              <a:lnSpc>
                <a:spcPct val="170000"/>
              </a:lnSpc>
              <a:spcBef>
                <a:spcPct val="20000"/>
              </a:spcBef>
            </a:pPr>
            <a:r>
              <a:rPr lang="zh-CN" altLang="en-US" sz="1400" b="1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宋体" panose="02010600030101010101" pitchFamily="2" charset="-122"/>
              </a:rPr>
              <a:t>● </a:t>
            </a:r>
            <a:r>
              <a:rPr lang="zh-CN" altLang="en-US" sz="1400" b="1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人才优势：</a:t>
            </a:r>
            <a:r>
              <a:rPr lang="zh-CN" altLang="en-US" sz="1400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沃为科技在硬件、软件、外观结构等方面都具有高素质的人才；</a:t>
            </a:r>
          </a:p>
          <a:p>
            <a:pPr defTabSz="965200">
              <a:lnSpc>
                <a:spcPct val="170000"/>
              </a:lnSpc>
              <a:spcBef>
                <a:spcPct val="20000"/>
              </a:spcBef>
            </a:pPr>
            <a:r>
              <a:rPr lang="zh-CN" altLang="en-US" sz="1400" b="1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宋体" panose="02010600030101010101" pitchFamily="2" charset="-122"/>
              </a:rPr>
              <a:t>● </a:t>
            </a:r>
            <a:r>
              <a:rPr lang="zh-CN" altLang="en-US" sz="1400" b="1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生产优势：</a:t>
            </a:r>
            <a:r>
              <a:rPr lang="zh-CN" altLang="en-US" sz="1400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沃为科技拥有现代化生产线，标准化的作业流程，是产品品质与交货周期强有力的保障；</a:t>
            </a:r>
            <a:endParaRPr lang="en-US" altLang="zh-CN" sz="1400"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  <a:p>
            <a:pPr defTabSz="965200">
              <a:lnSpc>
                <a:spcPct val="170000"/>
              </a:lnSpc>
              <a:spcBef>
                <a:spcPct val="20000"/>
              </a:spcBef>
            </a:pPr>
            <a:r>
              <a:rPr lang="zh-CN" altLang="en-US" sz="1400" b="1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宋体" panose="02010600030101010101" pitchFamily="2" charset="-122"/>
              </a:rPr>
              <a:t>● </a:t>
            </a:r>
            <a:r>
              <a:rPr lang="zh-CN" altLang="en-US" sz="1400" b="1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管理优势：</a:t>
            </a:r>
            <a:r>
              <a:rPr lang="zh-CN" altLang="en-US" sz="1400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沃为科技通过ISO9001：20</a:t>
            </a:r>
            <a:r>
              <a:rPr lang="en-US" altLang="zh-CN" sz="1400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15</a:t>
            </a:r>
            <a:r>
              <a:rPr lang="zh-CN" altLang="en-US" sz="1400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质量管理体系认证、</a:t>
            </a:r>
            <a:r>
              <a:rPr lang="en-US" altLang="zh-CN" sz="1400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ISO14001</a:t>
            </a:r>
            <a:r>
              <a:rPr lang="zh-CN" altLang="en-US" sz="1400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：</a:t>
            </a:r>
            <a:r>
              <a:rPr lang="en-US" altLang="zh-CN" sz="1400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2015</a:t>
            </a:r>
            <a:r>
              <a:rPr lang="zh-CN" altLang="en-US" sz="1400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环境管理体系认证，内部设有独立的质检部门严把产品质量关；</a:t>
            </a:r>
            <a:endParaRPr lang="en-US" altLang="zh-CN" sz="1400"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  <a:p>
            <a:pPr defTabSz="965200">
              <a:lnSpc>
                <a:spcPct val="170000"/>
              </a:lnSpc>
              <a:spcBef>
                <a:spcPct val="20000"/>
              </a:spcBef>
            </a:pPr>
            <a:r>
              <a:rPr lang="zh-CN" altLang="en-US" sz="1400" b="1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宋体" panose="02010600030101010101" pitchFamily="2" charset="-122"/>
              </a:rPr>
              <a:t>● </a:t>
            </a:r>
            <a:r>
              <a:rPr lang="zh-CN" altLang="en-US" sz="1400" b="1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售后优势：</a:t>
            </a:r>
            <a:r>
              <a:rPr lang="zh-CN" altLang="en-US" sz="1400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沃为科技为客户提供24小时技术在线支持；硬件上门服务，可涉及到县、乡、镇等。</a:t>
            </a:r>
          </a:p>
          <a:p>
            <a:pPr defTabSz="965200">
              <a:lnSpc>
                <a:spcPct val="170000"/>
              </a:lnSpc>
              <a:spcBef>
                <a:spcPct val="20000"/>
              </a:spcBef>
            </a:pPr>
            <a:r>
              <a:rPr lang="zh-CN" altLang="en-US" sz="1400" b="1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宋体" panose="02010600030101010101" pitchFamily="2" charset="-122"/>
              </a:rPr>
              <a:t>● </a:t>
            </a:r>
            <a:r>
              <a:rPr lang="zh-CN" altLang="en-US" sz="1400" b="1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服务优势：</a:t>
            </a:r>
            <a:r>
              <a:rPr lang="zh-CN" altLang="en-US" sz="1400"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服务器安装、前期制作经验（美工要求、图片、视频、清晰度等）、如何设计版面等。</a:t>
            </a:r>
            <a:endParaRPr lang="zh-CN" altLang="en-US" sz="1400" dirty="0">
              <a:solidFill>
                <a:srgbClr val="0070C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405CDE01-5B16-FC03-EB70-9BFB546A7AD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287" b="9287"/>
          <a:stretch/>
        </p:blipFill>
        <p:spPr>
          <a:xfrm>
            <a:off x="8856736" y="119970"/>
            <a:ext cx="1148787" cy="311805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矩形 5"/>
          <p:cNvSpPr>
            <a:spLocks noChangeArrowheads="1"/>
          </p:cNvSpPr>
          <p:nvPr/>
        </p:nvSpPr>
        <p:spPr bwMode="auto">
          <a:xfrm>
            <a:off x="9091613" y="92075"/>
            <a:ext cx="639762" cy="4953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en-US" altLang="zh-CN" sz="28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33</a:t>
            </a:r>
            <a:endParaRPr lang="zh-CN" altLang="en-US" sz="2800">
              <a:solidFill>
                <a:schemeClr val="bg1"/>
              </a:solidFill>
            </a:endParaRPr>
          </a:p>
        </p:txBody>
      </p:sp>
      <p:sp>
        <p:nvSpPr>
          <p:cNvPr id="18435" name="矩形 1"/>
          <p:cNvSpPr>
            <a:spLocks noChangeArrowheads="1"/>
          </p:cNvSpPr>
          <p:nvPr/>
        </p:nvSpPr>
        <p:spPr bwMode="auto">
          <a:xfrm>
            <a:off x="330199" y="307975"/>
            <a:ext cx="5358185" cy="5847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r>
              <a:rPr lang="zh-CN" altLang="en-US" sz="3200" b="1" dirty="0">
                <a:solidFill>
                  <a:srgbClr val="314865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▉贴心专注的制作与发货流程</a:t>
            </a:r>
            <a:endParaRPr lang="zh-CN" altLang="en-US" sz="3200" b="1" dirty="0">
              <a:solidFill>
                <a:schemeClr val="tx2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18436" name="AutoShape 16"/>
          <p:cNvSpPr/>
          <p:nvPr/>
        </p:nvSpPr>
        <p:spPr bwMode="auto">
          <a:xfrm>
            <a:off x="3524259" y="4716462"/>
            <a:ext cx="527050" cy="468313"/>
          </a:xfrm>
          <a:custGeom>
            <a:avLst/>
            <a:gdLst>
              <a:gd name="T0" fmla="*/ 2147483647 w 21600"/>
              <a:gd name="T1" fmla="*/ 0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2147483647 w 21600"/>
              <a:gd name="T9" fmla="*/ 2147483647 h 21600"/>
              <a:gd name="T10" fmla="*/ 2147483647 w 21600"/>
              <a:gd name="T11" fmla="*/ 2147483647 h 21600"/>
              <a:gd name="T12" fmla="*/ 0 w 21600"/>
              <a:gd name="T13" fmla="*/ 2147483647 h 21600"/>
              <a:gd name="T14" fmla="*/ 2147483647 w 21600"/>
              <a:gd name="T15" fmla="*/ 2147483647 h 21600"/>
              <a:gd name="T16" fmla="*/ 2147483647 w 21600"/>
              <a:gd name="T17" fmla="*/ 2147483647 h 21600"/>
              <a:gd name="T18" fmla="*/ 2147483647 w 21600"/>
              <a:gd name="T19" fmla="*/ 2147483647 h 21600"/>
              <a:gd name="T20" fmla="*/ 2147483647 w 21600"/>
              <a:gd name="T21" fmla="*/ 2147483647 h 21600"/>
              <a:gd name="T22" fmla="*/ 2147483647 w 21600"/>
              <a:gd name="T23" fmla="*/ 2147483647 h 21600"/>
              <a:gd name="T24" fmla="*/ 2147483647 w 21600"/>
              <a:gd name="T25" fmla="*/ 2147483647 h 21600"/>
              <a:gd name="T26" fmla="*/ 2147483647 w 21600"/>
              <a:gd name="T27" fmla="*/ 2147483647 h 21600"/>
              <a:gd name="T28" fmla="*/ 2147483647 w 21600"/>
              <a:gd name="T29" fmla="*/ 2147483647 h 21600"/>
              <a:gd name="T30" fmla="*/ 2147483647 w 21600"/>
              <a:gd name="T31" fmla="*/ 2147483647 h 21600"/>
              <a:gd name="T32" fmla="*/ 2147483647 w 21600"/>
              <a:gd name="T33" fmla="*/ 2147483647 h 21600"/>
              <a:gd name="T34" fmla="*/ 2147483647 w 21600"/>
              <a:gd name="T35" fmla="*/ 2147483647 h 21600"/>
              <a:gd name="T36" fmla="*/ 2147483647 w 21600"/>
              <a:gd name="T37" fmla="*/ 2147483647 h 21600"/>
              <a:gd name="T38" fmla="*/ 2147483647 w 21600"/>
              <a:gd name="T39" fmla="*/ 2147483647 h 21600"/>
              <a:gd name="T40" fmla="*/ 2147483647 w 21600"/>
              <a:gd name="T41" fmla="*/ 2147483647 h 21600"/>
              <a:gd name="T42" fmla="*/ 2147483647 w 21600"/>
              <a:gd name="T43" fmla="*/ 2147483647 h 21600"/>
              <a:gd name="T44" fmla="*/ 2147483647 w 21600"/>
              <a:gd name="T45" fmla="*/ 2147483647 h 21600"/>
              <a:gd name="T46" fmla="*/ 2147483647 w 21600"/>
              <a:gd name="T47" fmla="*/ 2147483647 h 21600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2160 w 21600"/>
              <a:gd name="T73" fmla="*/ 8640 h 21600"/>
              <a:gd name="T74" fmla="*/ 19440 w 21600"/>
              <a:gd name="T75" fmla="*/ 12960 h 21600"/>
            </a:gdLst>
            <a:ahLst/>
            <a:cxnLst>
              <a:cxn ang="T48">
                <a:pos x="T0" y="T1"/>
              </a:cxn>
              <a:cxn ang="T49">
                <a:pos x="T2" y="T3"/>
              </a:cxn>
              <a:cxn ang="T50">
                <a:pos x="T4" y="T5"/>
              </a:cxn>
              <a:cxn ang="T51">
                <a:pos x="T6" y="T7"/>
              </a:cxn>
              <a:cxn ang="T52">
                <a:pos x="T8" y="T9"/>
              </a:cxn>
              <a:cxn ang="T53">
                <a:pos x="T10" y="T11"/>
              </a:cxn>
              <a:cxn ang="T54">
                <a:pos x="T12" y="T13"/>
              </a:cxn>
              <a:cxn ang="T55">
                <a:pos x="T14" y="T15"/>
              </a:cxn>
              <a:cxn ang="T56">
                <a:pos x="T16" y="T17"/>
              </a:cxn>
              <a:cxn ang="T57">
                <a:pos x="T18" y="T19"/>
              </a:cxn>
              <a:cxn ang="T58">
                <a:pos x="T20" y="T21"/>
              </a:cxn>
              <a:cxn ang="T59">
                <a:pos x="T22" y="T23"/>
              </a:cxn>
              <a:cxn ang="T60">
                <a:pos x="T24" y="T25"/>
              </a:cxn>
              <a:cxn ang="T61">
                <a:pos x="T26" y="T27"/>
              </a:cxn>
              <a:cxn ang="T62">
                <a:pos x="T28" y="T29"/>
              </a:cxn>
              <a:cxn ang="T63">
                <a:pos x="T30" y="T31"/>
              </a:cxn>
              <a:cxn ang="T64">
                <a:pos x="T32" y="T33"/>
              </a:cxn>
              <a:cxn ang="T65">
                <a:pos x="T34" y="T35"/>
              </a:cxn>
              <a:cxn ang="T66">
                <a:pos x="T36" y="T37"/>
              </a:cxn>
              <a:cxn ang="T67">
                <a:pos x="T38" y="T39"/>
              </a:cxn>
              <a:cxn ang="T68">
                <a:pos x="T40" y="T41"/>
              </a:cxn>
              <a:cxn ang="T69">
                <a:pos x="T42" y="T43"/>
              </a:cxn>
              <a:cxn ang="T70">
                <a:pos x="T44" y="T45"/>
              </a:cxn>
              <a:cxn ang="T71">
                <a:pos x="T46" y="T47"/>
              </a:cxn>
            </a:cxnLst>
            <a:rect l="T72" t="T73" r="T74" b="T75"/>
            <a:pathLst>
              <a:path w="21600" h="21600">
                <a:moveTo>
                  <a:pt x="10800" y="0"/>
                </a:moveTo>
                <a:lnTo>
                  <a:pt x="6480" y="4320"/>
                </a:lnTo>
                <a:lnTo>
                  <a:pt x="8640" y="4320"/>
                </a:lnTo>
                <a:lnTo>
                  <a:pt x="8640" y="8640"/>
                </a:lnTo>
                <a:lnTo>
                  <a:pt x="4320" y="8640"/>
                </a:lnTo>
                <a:lnTo>
                  <a:pt x="4320" y="6480"/>
                </a:lnTo>
                <a:lnTo>
                  <a:pt x="0" y="10800"/>
                </a:lnTo>
                <a:lnTo>
                  <a:pt x="4320" y="15120"/>
                </a:lnTo>
                <a:lnTo>
                  <a:pt x="4320" y="12960"/>
                </a:lnTo>
                <a:lnTo>
                  <a:pt x="8640" y="12960"/>
                </a:lnTo>
                <a:lnTo>
                  <a:pt x="8640" y="17280"/>
                </a:lnTo>
                <a:lnTo>
                  <a:pt x="6480" y="17280"/>
                </a:lnTo>
                <a:lnTo>
                  <a:pt x="10800" y="21600"/>
                </a:lnTo>
                <a:lnTo>
                  <a:pt x="15120" y="17280"/>
                </a:lnTo>
                <a:lnTo>
                  <a:pt x="12960" y="17280"/>
                </a:lnTo>
                <a:lnTo>
                  <a:pt x="12960" y="12960"/>
                </a:lnTo>
                <a:lnTo>
                  <a:pt x="17280" y="12960"/>
                </a:lnTo>
                <a:lnTo>
                  <a:pt x="17280" y="15120"/>
                </a:lnTo>
                <a:lnTo>
                  <a:pt x="21600" y="10800"/>
                </a:lnTo>
                <a:lnTo>
                  <a:pt x="17280" y="6480"/>
                </a:lnTo>
                <a:lnTo>
                  <a:pt x="17280" y="8640"/>
                </a:lnTo>
                <a:lnTo>
                  <a:pt x="12960" y="8640"/>
                </a:lnTo>
                <a:lnTo>
                  <a:pt x="12960" y="4320"/>
                </a:lnTo>
                <a:lnTo>
                  <a:pt x="15120" y="4320"/>
                </a:lnTo>
                <a:close/>
              </a:path>
            </a:pathLst>
          </a:custGeom>
          <a:solidFill>
            <a:schemeClr val="accent1"/>
          </a:solidFill>
          <a:ln w="9525">
            <a:solidFill>
              <a:schemeClr val="tx1"/>
            </a:solidFill>
            <a:round/>
          </a:ln>
        </p:spPr>
        <p:txBody>
          <a:bodyPr anchor="ctr"/>
          <a:lstStyle/>
          <a:p>
            <a:endParaRPr lang="zh-CN" altLang="en-US"/>
          </a:p>
        </p:txBody>
      </p:sp>
      <p:sp>
        <p:nvSpPr>
          <p:cNvPr id="18437" name="Rectangle 3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4103697" y="3746500"/>
            <a:ext cx="1714500" cy="2347913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</a:ln>
        </p:spPr>
        <p:txBody>
          <a:bodyPr anchor="ctr"/>
          <a:lstStyle/>
          <a:p>
            <a:endParaRPr lang="zh-CN" altLang="en-US" sz="1800"/>
          </a:p>
        </p:txBody>
      </p:sp>
      <p:sp>
        <p:nvSpPr>
          <p:cNvPr id="18438" name="Rectangle 5"/>
          <p:cNvSpPr>
            <a:spLocks noChangeArrowheads="1"/>
          </p:cNvSpPr>
          <p:nvPr/>
        </p:nvSpPr>
        <p:spPr bwMode="auto">
          <a:xfrm>
            <a:off x="1751018" y="5570538"/>
            <a:ext cx="1681162" cy="49371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lIns="100046" tIns="52137" rIns="100046" bIns="52137" anchor="ctr"/>
          <a:lstStyle/>
          <a:p>
            <a:pPr algn="ctr" defTabSz="1014730"/>
            <a:r>
              <a:rPr lang="zh-CN" altLang="en-US" sz="1400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重力</a:t>
            </a:r>
            <a:r>
              <a:rPr lang="en-US" altLang="zh-CN" sz="1400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/</a:t>
            </a:r>
            <a:r>
              <a:rPr lang="zh-CN" altLang="en-US" sz="1400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蜂窝纸箱</a:t>
            </a:r>
          </a:p>
          <a:p>
            <a:pPr algn="ctr" defTabSz="1014730"/>
            <a:r>
              <a:rPr lang="zh-CN" altLang="en-US" sz="1400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耐压、耐撞</a:t>
            </a:r>
          </a:p>
        </p:txBody>
      </p:sp>
      <p:sp>
        <p:nvSpPr>
          <p:cNvPr id="18439" name="Rectangle 6"/>
          <p:cNvSpPr>
            <a:spLocks noChangeArrowheads="1"/>
          </p:cNvSpPr>
          <p:nvPr/>
        </p:nvSpPr>
        <p:spPr bwMode="auto">
          <a:xfrm>
            <a:off x="1746243" y="3744913"/>
            <a:ext cx="1709738" cy="2363787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</a:ln>
        </p:spPr>
        <p:txBody>
          <a:bodyPr anchor="ctr"/>
          <a:lstStyle/>
          <a:p>
            <a:endParaRPr lang="zh-CN" altLang="en-US" sz="1800"/>
          </a:p>
        </p:txBody>
      </p:sp>
      <p:sp>
        <p:nvSpPr>
          <p:cNvPr id="18440" name="Rectangle 8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6565925" y="3807421"/>
            <a:ext cx="1714747" cy="2256830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</a:ln>
        </p:spPr>
        <p:txBody>
          <a:bodyPr anchor="ctr"/>
          <a:lstStyle/>
          <a:p>
            <a:endParaRPr lang="zh-CN" altLang="en-US" sz="1800"/>
          </a:p>
        </p:txBody>
      </p:sp>
      <p:sp>
        <p:nvSpPr>
          <p:cNvPr id="18441" name="Rectangle 10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4113234" y="3746500"/>
            <a:ext cx="1704975" cy="638175"/>
          </a:xfrm>
          <a:prstGeom prst="rect">
            <a:avLst/>
          </a:prstGeom>
          <a:solidFill>
            <a:srgbClr val="FF9933"/>
          </a:solidFill>
          <a:ln w="9525">
            <a:solidFill>
              <a:schemeClr val="tx1"/>
            </a:solidFill>
            <a:miter lim="800000"/>
          </a:ln>
        </p:spPr>
        <p:txBody>
          <a:bodyPr wrap="none" lIns="100046" tIns="52137" rIns="100046" bIns="52137" anchor="ctr"/>
          <a:lstStyle/>
          <a:p>
            <a:pPr algn="ctr"/>
            <a:r>
              <a:rPr lang="zh-CN" sz="20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可靠的运输</a:t>
            </a:r>
          </a:p>
        </p:txBody>
      </p:sp>
      <p:sp>
        <p:nvSpPr>
          <p:cNvPr id="18442" name="Rectangle 11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6561162" y="3752453"/>
            <a:ext cx="1719510" cy="639762"/>
          </a:xfrm>
          <a:prstGeom prst="rect">
            <a:avLst/>
          </a:prstGeom>
          <a:solidFill>
            <a:srgbClr val="FF9933"/>
          </a:solidFill>
          <a:ln w="9525">
            <a:solidFill>
              <a:schemeClr val="tx1"/>
            </a:solidFill>
            <a:miter lim="800000"/>
          </a:ln>
        </p:spPr>
        <p:txBody>
          <a:bodyPr wrap="none" lIns="100046" tIns="52137" rIns="100046" bIns="52137" anchor="ctr"/>
          <a:lstStyle/>
          <a:p>
            <a:pPr algn="ctr"/>
            <a:r>
              <a:rPr lang="zh-CN" sz="20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贴心的安装</a:t>
            </a:r>
          </a:p>
        </p:txBody>
      </p:sp>
      <p:sp>
        <p:nvSpPr>
          <p:cNvPr id="18443" name="Rectangle 12"/>
          <p:cNvSpPr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6613550" y="5184775"/>
            <a:ext cx="1638300" cy="86201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 lIns="100046" tIns="52137" rIns="100046" bIns="52137" anchor="ctr"/>
          <a:lstStyle/>
          <a:p>
            <a:r>
              <a:rPr lang="zh-CN" altLang="en-US" sz="1300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★ </a:t>
            </a:r>
            <a:r>
              <a:rPr lang="zh-CN" altLang="en-US" sz="1300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宋体" panose="02010600030101010101" pitchFamily="2" charset="-122"/>
              </a:rPr>
              <a:t>安装指导说明书</a:t>
            </a:r>
            <a:endParaRPr lang="en-US" altLang="zh-CN" sz="1300" dirty="0">
              <a:solidFill>
                <a:schemeClr val="accent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宋体" panose="02010600030101010101" pitchFamily="2" charset="-122"/>
            </a:endParaRPr>
          </a:p>
          <a:p>
            <a:endParaRPr lang="zh-CN" altLang="en-US" sz="1300" dirty="0">
              <a:solidFill>
                <a:schemeClr val="accent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  <a:p>
            <a:r>
              <a:rPr lang="zh-CN" altLang="en-US" sz="1300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★ </a:t>
            </a:r>
            <a:r>
              <a:rPr lang="zh-CN" altLang="en-US" sz="1300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视频指导操作</a:t>
            </a:r>
          </a:p>
        </p:txBody>
      </p:sp>
      <p:sp>
        <p:nvSpPr>
          <p:cNvPr id="18444" name="Rectangle 14"/>
          <p:cNvSpPr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4184660" y="5511800"/>
            <a:ext cx="1565275" cy="56356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 lIns="100046" tIns="52137" rIns="100046" bIns="52137" anchor="ctr"/>
          <a:lstStyle/>
          <a:p>
            <a:pPr algn="ctr"/>
            <a:r>
              <a:rPr lang="zh-CN" altLang="en-US" sz="1400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德邦/新邦物流</a:t>
            </a:r>
          </a:p>
          <a:p>
            <a:pPr algn="ctr"/>
            <a:r>
              <a:rPr lang="zh-CN" altLang="en-US" sz="1400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可选点对点运输</a:t>
            </a:r>
          </a:p>
        </p:txBody>
      </p:sp>
      <p:pic>
        <p:nvPicPr>
          <p:cNvPr id="18446" name="Picture 19" descr="蜂窝包装"/>
          <p:cNvPicPr>
            <a:picLocks noChangeAspect="1" noChangeArrowheads="1"/>
          </p:cNvPicPr>
          <p:nvPr/>
        </p:nvPicPr>
        <p:blipFill>
          <a:blip r:embed="rId20" cstate="print"/>
          <a:srcRect/>
          <a:stretch>
            <a:fillRect/>
          </a:stretch>
        </p:blipFill>
        <p:spPr bwMode="auto">
          <a:xfrm>
            <a:off x="2347918" y="4440238"/>
            <a:ext cx="1084262" cy="1211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47" name="Picture 156" descr="55 packing副本"/>
          <p:cNvPicPr>
            <a:picLocks noChangeAspect="1" noChangeArrowheads="1"/>
          </p:cNvPicPr>
          <p:nvPr/>
        </p:nvPicPr>
        <p:blipFill>
          <a:blip r:embed="rId21" cstate="print"/>
          <a:srcRect/>
          <a:stretch>
            <a:fillRect/>
          </a:stretch>
        </p:blipFill>
        <p:spPr bwMode="auto">
          <a:xfrm>
            <a:off x="1752600" y="4591050"/>
            <a:ext cx="1084263" cy="984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448" name="Rectangle 12"/>
          <p:cNvSpPr>
            <a:spLocks noChangeArrowheads="1"/>
          </p:cNvSpPr>
          <p:nvPr/>
        </p:nvSpPr>
        <p:spPr bwMode="auto">
          <a:xfrm>
            <a:off x="1736718" y="3744913"/>
            <a:ext cx="1712912" cy="619125"/>
          </a:xfrm>
          <a:prstGeom prst="rect">
            <a:avLst/>
          </a:prstGeom>
          <a:solidFill>
            <a:srgbClr val="FF9933"/>
          </a:solidFill>
          <a:ln w="9525">
            <a:solidFill>
              <a:schemeClr val="tx1"/>
            </a:solidFill>
            <a:miter lim="800000"/>
          </a:ln>
        </p:spPr>
        <p:txBody>
          <a:bodyPr wrap="none" lIns="90170" tIns="46990" rIns="90170" bIns="46990" anchor="ctr"/>
          <a:lstStyle/>
          <a:p>
            <a:pPr algn="ctr"/>
            <a:r>
              <a:rPr lang="zh-CN" altLang="en-US" sz="20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安全的包装</a:t>
            </a:r>
          </a:p>
        </p:txBody>
      </p:sp>
      <p:pic>
        <p:nvPicPr>
          <p:cNvPr id="18449" name="图片 29" descr="客服人员照片.jp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22" cstate="print"/>
          <a:srcRect l="19576" r="19576"/>
          <a:stretch>
            <a:fillRect/>
          </a:stretch>
        </p:blipFill>
        <p:spPr bwMode="auto">
          <a:xfrm>
            <a:off x="7104087" y="4411663"/>
            <a:ext cx="647700" cy="773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50" name="Picture 12" descr="C:\Users\Administrator.PC-20141202XZVW\Desktop\德邦物流汽车.jp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23" cstate="print"/>
          <a:srcRect/>
          <a:stretch>
            <a:fillRect/>
          </a:stretch>
        </p:blipFill>
        <p:spPr bwMode="auto">
          <a:xfrm>
            <a:off x="4184660" y="4419600"/>
            <a:ext cx="1516063" cy="1095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451" name="AutoShape 16"/>
          <p:cNvSpPr/>
          <p:nvPr/>
        </p:nvSpPr>
        <p:spPr bwMode="auto">
          <a:xfrm>
            <a:off x="2371279" y="2276475"/>
            <a:ext cx="527050" cy="469900"/>
          </a:xfrm>
          <a:custGeom>
            <a:avLst/>
            <a:gdLst>
              <a:gd name="T0" fmla="*/ 2147483647 w 21600"/>
              <a:gd name="T1" fmla="*/ 0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2147483647 w 21600"/>
              <a:gd name="T9" fmla="*/ 2147483647 h 21600"/>
              <a:gd name="T10" fmla="*/ 2147483647 w 21600"/>
              <a:gd name="T11" fmla="*/ 2147483647 h 21600"/>
              <a:gd name="T12" fmla="*/ 0 w 21600"/>
              <a:gd name="T13" fmla="*/ 2147483647 h 21600"/>
              <a:gd name="T14" fmla="*/ 2147483647 w 21600"/>
              <a:gd name="T15" fmla="*/ 2147483647 h 21600"/>
              <a:gd name="T16" fmla="*/ 2147483647 w 21600"/>
              <a:gd name="T17" fmla="*/ 2147483647 h 21600"/>
              <a:gd name="T18" fmla="*/ 2147483647 w 21600"/>
              <a:gd name="T19" fmla="*/ 2147483647 h 21600"/>
              <a:gd name="T20" fmla="*/ 2147483647 w 21600"/>
              <a:gd name="T21" fmla="*/ 2147483647 h 21600"/>
              <a:gd name="T22" fmla="*/ 2147483647 w 21600"/>
              <a:gd name="T23" fmla="*/ 2147483647 h 21600"/>
              <a:gd name="T24" fmla="*/ 2147483647 w 21600"/>
              <a:gd name="T25" fmla="*/ 2147483647 h 21600"/>
              <a:gd name="T26" fmla="*/ 2147483647 w 21600"/>
              <a:gd name="T27" fmla="*/ 2147483647 h 21600"/>
              <a:gd name="T28" fmla="*/ 2147483647 w 21600"/>
              <a:gd name="T29" fmla="*/ 2147483647 h 21600"/>
              <a:gd name="T30" fmla="*/ 2147483647 w 21600"/>
              <a:gd name="T31" fmla="*/ 2147483647 h 21600"/>
              <a:gd name="T32" fmla="*/ 2147483647 w 21600"/>
              <a:gd name="T33" fmla="*/ 2147483647 h 21600"/>
              <a:gd name="T34" fmla="*/ 2147483647 w 21600"/>
              <a:gd name="T35" fmla="*/ 2147483647 h 21600"/>
              <a:gd name="T36" fmla="*/ 2147483647 w 21600"/>
              <a:gd name="T37" fmla="*/ 2147483647 h 21600"/>
              <a:gd name="T38" fmla="*/ 2147483647 w 21600"/>
              <a:gd name="T39" fmla="*/ 2147483647 h 21600"/>
              <a:gd name="T40" fmla="*/ 2147483647 w 21600"/>
              <a:gd name="T41" fmla="*/ 2147483647 h 21600"/>
              <a:gd name="T42" fmla="*/ 2147483647 w 21600"/>
              <a:gd name="T43" fmla="*/ 2147483647 h 21600"/>
              <a:gd name="T44" fmla="*/ 2147483647 w 21600"/>
              <a:gd name="T45" fmla="*/ 2147483647 h 21600"/>
              <a:gd name="T46" fmla="*/ 2147483647 w 21600"/>
              <a:gd name="T47" fmla="*/ 2147483647 h 21600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2160 w 21600"/>
              <a:gd name="T73" fmla="*/ 8640 h 21600"/>
              <a:gd name="T74" fmla="*/ 19440 w 21600"/>
              <a:gd name="T75" fmla="*/ 12960 h 21600"/>
            </a:gdLst>
            <a:ahLst/>
            <a:cxnLst>
              <a:cxn ang="T48">
                <a:pos x="T0" y="T1"/>
              </a:cxn>
              <a:cxn ang="T49">
                <a:pos x="T2" y="T3"/>
              </a:cxn>
              <a:cxn ang="T50">
                <a:pos x="T4" y="T5"/>
              </a:cxn>
              <a:cxn ang="T51">
                <a:pos x="T6" y="T7"/>
              </a:cxn>
              <a:cxn ang="T52">
                <a:pos x="T8" y="T9"/>
              </a:cxn>
              <a:cxn ang="T53">
                <a:pos x="T10" y="T11"/>
              </a:cxn>
              <a:cxn ang="T54">
                <a:pos x="T12" y="T13"/>
              </a:cxn>
              <a:cxn ang="T55">
                <a:pos x="T14" y="T15"/>
              </a:cxn>
              <a:cxn ang="T56">
                <a:pos x="T16" y="T17"/>
              </a:cxn>
              <a:cxn ang="T57">
                <a:pos x="T18" y="T19"/>
              </a:cxn>
              <a:cxn ang="T58">
                <a:pos x="T20" y="T21"/>
              </a:cxn>
              <a:cxn ang="T59">
                <a:pos x="T22" y="T23"/>
              </a:cxn>
              <a:cxn ang="T60">
                <a:pos x="T24" y="T25"/>
              </a:cxn>
              <a:cxn ang="T61">
                <a:pos x="T26" y="T27"/>
              </a:cxn>
              <a:cxn ang="T62">
                <a:pos x="T28" y="T29"/>
              </a:cxn>
              <a:cxn ang="T63">
                <a:pos x="T30" y="T31"/>
              </a:cxn>
              <a:cxn ang="T64">
                <a:pos x="T32" y="T33"/>
              </a:cxn>
              <a:cxn ang="T65">
                <a:pos x="T34" y="T35"/>
              </a:cxn>
              <a:cxn ang="T66">
                <a:pos x="T36" y="T37"/>
              </a:cxn>
              <a:cxn ang="T67">
                <a:pos x="T38" y="T39"/>
              </a:cxn>
              <a:cxn ang="T68">
                <a:pos x="T40" y="T41"/>
              </a:cxn>
              <a:cxn ang="T69">
                <a:pos x="T42" y="T43"/>
              </a:cxn>
              <a:cxn ang="T70">
                <a:pos x="T44" y="T45"/>
              </a:cxn>
              <a:cxn ang="T71">
                <a:pos x="T46" y="T47"/>
              </a:cxn>
            </a:cxnLst>
            <a:rect l="T72" t="T73" r="T74" b="T75"/>
            <a:pathLst>
              <a:path w="21600" h="21600">
                <a:moveTo>
                  <a:pt x="10800" y="0"/>
                </a:moveTo>
                <a:lnTo>
                  <a:pt x="6480" y="4320"/>
                </a:lnTo>
                <a:lnTo>
                  <a:pt x="8640" y="4320"/>
                </a:lnTo>
                <a:lnTo>
                  <a:pt x="8640" y="8640"/>
                </a:lnTo>
                <a:lnTo>
                  <a:pt x="4320" y="8640"/>
                </a:lnTo>
                <a:lnTo>
                  <a:pt x="4320" y="6480"/>
                </a:lnTo>
                <a:lnTo>
                  <a:pt x="0" y="10800"/>
                </a:lnTo>
                <a:lnTo>
                  <a:pt x="4320" y="15120"/>
                </a:lnTo>
                <a:lnTo>
                  <a:pt x="4320" y="12960"/>
                </a:lnTo>
                <a:lnTo>
                  <a:pt x="8640" y="12960"/>
                </a:lnTo>
                <a:lnTo>
                  <a:pt x="8640" y="17280"/>
                </a:lnTo>
                <a:lnTo>
                  <a:pt x="6480" y="17280"/>
                </a:lnTo>
                <a:lnTo>
                  <a:pt x="10800" y="21600"/>
                </a:lnTo>
                <a:lnTo>
                  <a:pt x="15120" y="17280"/>
                </a:lnTo>
                <a:lnTo>
                  <a:pt x="12960" y="17280"/>
                </a:lnTo>
                <a:lnTo>
                  <a:pt x="12960" y="12960"/>
                </a:lnTo>
                <a:lnTo>
                  <a:pt x="17280" y="12960"/>
                </a:lnTo>
                <a:lnTo>
                  <a:pt x="17280" y="15120"/>
                </a:lnTo>
                <a:lnTo>
                  <a:pt x="21600" y="10800"/>
                </a:lnTo>
                <a:lnTo>
                  <a:pt x="17280" y="6480"/>
                </a:lnTo>
                <a:lnTo>
                  <a:pt x="17280" y="8640"/>
                </a:lnTo>
                <a:lnTo>
                  <a:pt x="12960" y="8640"/>
                </a:lnTo>
                <a:lnTo>
                  <a:pt x="12960" y="4320"/>
                </a:lnTo>
                <a:lnTo>
                  <a:pt x="15120" y="4320"/>
                </a:lnTo>
                <a:close/>
              </a:path>
            </a:pathLst>
          </a:custGeom>
          <a:solidFill>
            <a:schemeClr val="accent1"/>
          </a:solidFill>
          <a:ln w="9525">
            <a:solidFill>
              <a:schemeClr val="tx1"/>
            </a:solidFill>
            <a:round/>
          </a:ln>
        </p:spPr>
        <p:txBody>
          <a:bodyPr anchor="ctr"/>
          <a:lstStyle/>
          <a:p>
            <a:endParaRPr lang="zh-CN" altLang="en-US"/>
          </a:p>
        </p:txBody>
      </p:sp>
      <p:sp>
        <p:nvSpPr>
          <p:cNvPr id="18452" name="Rectangle 6"/>
          <p:cNvSpPr>
            <a:spLocks noChangeArrowheads="1"/>
          </p:cNvSpPr>
          <p:nvPr/>
        </p:nvSpPr>
        <p:spPr bwMode="auto">
          <a:xfrm>
            <a:off x="575816" y="1112838"/>
            <a:ext cx="1709738" cy="2498725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</a:ln>
        </p:spPr>
        <p:txBody>
          <a:bodyPr anchor="ctr"/>
          <a:lstStyle/>
          <a:p>
            <a:endParaRPr lang="zh-CN" altLang="en-US" sz="1800"/>
          </a:p>
        </p:txBody>
      </p:sp>
      <p:sp>
        <p:nvSpPr>
          <p:cNvPr id="18453" name="Rectangle 12"/>
          <p:cNvSpPr>
            <a:spLocks noChangeArrowheads="1"/>
          </p:cNvSpPr>
          <p:nvPr/>
        </p:nvSpPr>
        <p:spPr bwMode="auto">
          <a:xfrm>
            <a:off x="575816" y="1101725"/>
            <a:ext cx="1709738" cy="627063"/>
          </a:xfrm>
          <a:prstGeom prst="rect">
            <a:avLst/>
          </a:prstGeom>
          <a:solidFill>
            <a:srgbClr val="FF9933"/>
          </a:solidFill>
          <a:ln w="9525">
            <a:solidFill>
              <a:schemeClr val="tx1"/>
            </a:solidFill>
            <a:miter lim="800000"/>
          </a:ln>
        </p:spPr>
        <p:txBody>
          <a:bodyPr wrap="none" lIns="90170" tIns="46990" rIns="90170" bIns="46990" anchor="ctr"/>
          <a:lstStyle/>
          <a:p>
            <a:pPr algn="ctr"/>
            <a:r>
              <a:rPr lang="zh-CN" altLang="en-US" sz="20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严格的选材</a:t>
            </a:r>
          </a:p>
        </p:txBody>
      </p:sp>
      <p:sp>
        <p:nvSpPr>
          <p:cNvPr id="18454" name="Rectangle 15"/>
          <p:cNvSpPr>
            <a:spLocks noChangeArrowheads="1"/>
          </p:cNvSpPr>
          <p:nvPr/>
        </p:nvSpPr>
        <p:spPr bwMode="auto">
          <a:xfrm>
            <a:off x="575816" y="2746375"/>
            <a:ext cx="1709738" cy="8636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lIns="90170" tIns="46990" rIns="90170" bIns="46990" anchor="ctr"/>
          <a:lstStyle/>
          <a:p>
            <a:r>
              <a:rPr lang="en-US" altLang="zh-CN" sz="1400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BOE</a:t>
            </a:r>
            <a:r>
              <a:rPr lang="zh-CN" altLang="en-US" sz="1400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/AUO/华星</a:t>
            </a:r>
            <a:r>
              <a:rPr lang="en-US" altLang="zh-CN" sz="1400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  </a:t>
            </a:r>
            <a:r>
              <a:rPr lang="zh-CN" altLang="en-US" sz="1400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等知名液晶品牌</a:t>
            </a:r>
          </a:p>
          <a:p>
            <a:endParaRPr lang="zh-CN" altLang="en-US" sz="1400">
              <a:solidFill>
                <a:schemeClr val="accent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pic>
        <p:nvPicPr>
          <p:cNvPr id="18455" name="Picture 3" descr="11"/>
          <p:cNvPicPr>
            <a:picLocks noChangeAspect="1" noChangeArrowheads="1"/>
          </p:cNvPicPr>
          <p:nvPr/>
        </p:nvPicPr>
        <p:blipFill>
          <a:blip r:embed="rId24" cstate="print"/>
          <a:srcRect/>
          <a:stretch>
            <a:fillRect/>
          </a:stretch>
        </p:blipFill>
        <p:spPr bwMode="auto">
          <a:xfrm>
            <a:off x="3144391" y="1755775"/>
            <a:ext cx="11049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456" name="Rectangle 6"/>
          <p:cNvSpPr>
            <a:spLocks noChangeArrowheads="1"/>
          </p:cNvSpPr>
          <p:nvPr/>
        </p:nvSpPr>
        <p:spPr bwMode="auto">
          <a:xfrm>
            <a:off x="2926904" y="1095375"/>
            <a:ext cx="1709737" cy="2498725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</a:ln>
        </p:spPr>
        <p:txBody>
          <a:bodyPr anchor="ctr"/>
          <a:lstStyle/>
          <a:p>
            <a:endParaRPr lang="zh-CN" altLang="en-US" sz="1800"/>
          </a:p>
        </p:txBody>
      </p:sp>
      <p:sp>
        <p:nvSpPr>
          <p:cNvPr id="18457" name="Rectangle 12"/>
          <p:cNvSpPr>
            <a:spLocks noChangeArrowheads="1"/>
          </p:cNvSpPr>
          <p:nvPr/>
        </p:nvSpPr>
        <p:spPr bwMode="auto">
          <a:xfrm>
            <a:off x="2928491" y="1085850"/>
            <a:ext cx="1708150" cy="625475"/>
          </a:xfrm>
          <a:prstGeom prst="rect">
            <a:avLst/>
          </a:prstGeom>
          <a:solidFill>
            <a:srgbClr val="FF9933"/>
          </a:solidFill>
          <a:ln w="9525">
            <a:solidFill>
              <a:schemeClr val="tx1"/>
            </a:solidFill>
            <a:miter lim="800000"/>
          </a:ln>
        </p:spPr>
        <p:txBody>
          <a:bodyPr wrap="none" lIns="90170" tIns="46990" rIns="90170" bIns="46990" anchor="ctr"/>
          <a:lstStyle/>
          <a:p>
            <a:pPr algn="ctr"/>
            <a:r>
              <a:rPr lang="zh-CN" altLang="en-US" sz="20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安全的设计</a:t>
            </a:r>
            <a:endParaRPr lang="zh-CN" altLang="en-US" sz="1800" dirty="0"/>
          </a:p>
        </p:txBody>
      </p:sp>
      <p:sp>
        <p:nvSpPr>
          <p:cNvPr id="18458" name="Rectangle 15"/>
          <p:cNvSpPr>
            <a:spLocks noChangeArrowheads="1"/>
          </p:cNvSpPr>
          <p:nvPr/>
        </p:nvSpPr>
        <p:spPr bwMode="auto">
          <a:xfrm>
            <a:off x="2928491" y="2728913"/>
            <a:ext cx="1708150" cy="865187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lIns="90170" tIns="46990" rIns="90170" bIns="46990" anchor="ctr"/>
          <a:lstStyle/>
          <a:p>
            <a:r>
              <a:rPr lang="zh-CN" altLang="en-US" sz="1400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3C认证标准；</a:t>
            </a:r>
            <a:br>
              <a:rPr lang="zh-CN" altLang="en-US" sz="1400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</a:br>
            <a:r>
              <a:rPr lang="zh-CN" altLang="en-US" sz="1400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内部线材走线槽；</a:t>
            </a:r>
          </a:p>
          <a:p>
            <a:r>
              <a:rPr lang="zh-CN" altLang="en-US" sz="1400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电源板加盖</a:t>
            </a:r>
          </a:p>
        </p:txBody>
      </p:sp>
      <p:pic>
        <p:nvPicPr>
          <p:cNvPr id="18459" name="Picture 7" descr="LG-02"/>
          <p:cNvPicPr>
            <a:picLocks noChangeAspect="1" noChangeArrowheads="1"/>
          </p:cNvPicPr>
          <p:nvPr/>
        </p:nvPicPr>
        <p:blipFill>
          <a:blip r:embed="rId25" cstate="print"/>
          <a:srcRect l="15910" t="12747" r="19197" b="16087"/>
          <a:stretch>
            <a:fillRect/>
          </a:stretch>
        </p:blipFill>
        <p:spPr bwMode="auto">
          <a:xfrm>
            <a:off x="766316" y="1825625"/>
            <a:ext cx="1376363" cy="903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460" name="Rectangle 6"/>
          <p:cNvSpPr>
            <a:spLocks noChangeArrowheads="1"/>
          </p:cNvSpPr>
          <p:nvPr>
            <p:custDataLst>
              <p:tags r:id="rId9"/>
            </p:custDataLst>
          </p:nvPr>
        </p:nvSpPr>
        <p:spPr bwMode="auto">
          <a:xfrm>
            <a:off x="5385941" y="1095375"/>
            <a:ext cx="1711325" cy="2498725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</a:ln>
        </p:spPr>
        <p:txBody>
          <a:bodyPr anchor="ctr"/>
          <a:lstStyle/>
          <a:p>
            <a:endParaRPr lang="zh-CN" altLang="en-US" sz="1800"/>
          </a:p>
        </p:txBody>
      </p:sp>
      <p:sp>
        <p:nvSpPr>
          <p:cNvPr id="18461" name="Rectangle 12"/>
          <p:cNvSpPr>
            <a:spLocks noChangeArrowheads="1"/>
          </p:cNvSpPr>
          <p:nvPr>
            <p:custDataLst>
              <p:tags r:id="rId10"/>
            </p:custDataLst>
          </p:nvPr>
        </p:nvSpPr>
        <p:spPr bwMode="auto">
          <a:xfrm>
            <a:off x="5382766" y="1089025"/>
            <a:ext cx="1704975" cy="625475"/>
          </a:xfrm>
          <a:prstGeom prst="rect">
            <a:avLst/>
          </a:prstGeom>
          <a:solidFill>
            <a:srgbClr val="FF9933"/>
          </a:solidFill>
          <a:ln w="9525">
            <a:solidFill>
              <a:schemeClr val="tx1"/>
            </a:solidFill>
            <a:miter lim="800000"/>
          </a:ln>
        </p:spPr>
        <p:txBody>
          <a:bodyPr wrap="none" lIns="90170" tIns="46990" rIns="90170" bIns="46990" anchor="ctr"/>
          <a:lstStyle/>
          <a:p>
            <a:pPr algn="ctr"/>
            <a:r>
              <a:rPr lang="zh-CN" altLang="en-US" sz="18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精湛的工艺</a:t>
            </a:r>
          </a:p>
        </p:txBody>
      </p:sp>
      <p:sp>
        <p:nvSpPr>
          <p:cNvPr id="18462" name="Rectangle 15"/>
          <p:cNvSpPr>
            <a:spLocks noChangeArrowheads="1"/>
          </p:cNvSpPr>
          <p:nvPr>
            <p:custDataLst>
              <p:tags r:id="rId11"/>
            </p:custDataLst>
          </p:nvPr>
        </p:nvSpPr>
        <p:spPr bwMode="auto">
          <a:xfrm>
            <a:off x="5387529" y="2728913"/>
            <a:ext cx="1709737" cy="865187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lIns="90170" tIns="46990" rIns="90170" bIns="46990" anchor="ctr"/>
          <a:lstStyle/>
          <a:p>
            <a:r>
              <a:rPr lang="zh-CN" altLang="en-US" sz="1400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铝合金拉丝氧化；</a:t>
            </a:r>
          </a:p>
          <a:p>
            <a:r>
              <a:rPr lang="zh-CN" altLang="en-US" sz="1400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外观定制化设计与生产</a:t>
            </a:r>
          </a:p>
        </p:txBody>
      </p:sp>
      <p:sp>
        <p:nvSpPr>
          <p:cNvPr id="18463" name="AutoShape 16"/>
          <p:cNvSpPr/>
          <p:nvPr>
            <p:custDataLst>
              <p:tags r:id="rId12"/>
            </p:custDataLst>
          </p:nvPr>
        </p:nvSpPr>
        <p:spPr bwMode="auto">
          <a:xfrm>
            <a:off x="4777929" y="2335213"/>
            <a:ext cx="527050" cy="468312"/>
          </a:xfrm>
          <a:custGeom>
            <a:avLst/>
            <a:gdLst>
              <a:gd name="T0" fmla="*/ 2147483647 w 21600"/>
              <a:gd name="T1" fmla="*/ 0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2147483647 w 21600"/>
              <a:gd name="T9" fmla="*/ 2147483647 h 21600"/>
              <a:gd name="T10" fmla="*/ 2147483647 w 21600"/>
              <a:gd name="T11" fmla="*/ 2147483647 h 21600"/>
              <a:gd name="T12" fmla="*/ 0 w 21600"/>
              <a:gd name="T13" fmla="*/ 2147483647 h 21600"/>
              <a:gd name="T14" fmla="*/ 2147483647 w 21600"/>
              <a:gd name="T15" fmla="*/ 2147483647 h 21600"/>
              <a:gd name="T16" fmla="*/ 2147483647 w 21600"/>
              <a:gd name="T17" fmla="*/ 2147483647 h 21600"/>
              <a:gd name="T18" fmla="*/ 2147483647 w 21600"/>
              <a:gd name="T19" fmla="*/ 2147483647 h 21600"/>
              <a:gd name="T20" fmla="*/ 2147483647 w 21600"/>
              <a:gd name="T21" fmla="*/ 2147483647 h 21600"/>
              <a:gd name="T22" fmla="*/ 2147483647 w 21600"/>
              <a:gd name="T23" fmla="*/ 2147483647 h 21600"/>
              <a:gd name="T24" fmla="*/ 2147483647 w 21600"/>
              <a:gd name="T25" fmla="*/ 2147483647 h 21600"/>
              <a:gd name="T26" fmla="*/ 2147483647 w 21600"/>
              <a:gd name="T27" fmla="*/ 2147483647 h 21600"/>
              <a:gd name="T28" fmla="*/ 2147483647 w 21600"/>
              <a:gd name="T29" fmla="*/ 2147483647 h 21600"/>
              <a:gd name="T30" fmla="*/ 2147483647 w 21600"/>
              <a:gd name="T31" fmla="*/ 2147483647 h 21600"/>
              <a:gd name="T32" fmla="*/ 2147483647 w 21600"/>
              <a:gd name="T33" fmla="*/ 2147483647 h 21600"/>
              <a:gd name="T34" fmla="*/ 2147483647 w 21600"/>
              <a:gd name="T35" fmla="*/ 2147483647 h 21600"/>
              <a:gd name="T36" fmla="*/ 2147483647 w 21600"/>
              <a:gd name="T37" fmla="*/ 2147483647 h 21600"/>
              <a:gd name="T38" fmla="*/ 2147483647 w 21600"/>
              <a:gd name="T39" fmla="*/ 2147483647 h 21600"/>
              <a:gd name="T40" fmla="*/ 2147483647 w 21600"/>
              <a:gd name="T41" fmla="*/ 2147483647 h 21600"/>
              <a:gd name="T42" fmla="*/ 2147483647 w 21600"/>
              <a:gd name="T43" fmla="*/ 2147483647 h 21600"/>
              <a:gd name="T44" fmla="*/ 2147483647 w 21600"/>
              <a:gd name="T45" fmla="*/ 2147483647 h 21600"/>
              <a:gd name="T46" fmla="*/ 2147483647 w 21600"/>
              <a:gd name="T47" fmla="*/ 2147483647 h 21600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2160 w 21600"/>
              <a:gd name="T73" fmla="*/ 8640 h 21600"/>
              <a:gd name="T74" fmla="*/ 19440 w 21600"/>
              <a:gd name="T75" fmla="*/ 12960 h 21600"/>
            </a:gdLst>
            <a:ahLst/>
            <a:cxnLst>
              <a:cxn ang="T48">
                <a:pos x="T0" y="T1"/>
              </a:cxn>
              <a:cxn ang="T49">
                <a:pos x="T2" y="T3"/>
              </a:cxn>
              <a:cxn ang="T50">
                <a:pos x="T4" y="T5"/>
              </a:cxn>
              <a:cxn ang="T51">
                <a:pos x="T6" y="T7"/>
              </a:cxn>
              <a:cxn ang="T52">
                <a:pos x="T8" y="T9"/>
              </a:cxn>
              <a:cxn ang="T53">
                <a:pos x="T10" y="T11"/>
              </a:cxn>
              <a:cxn ang="T54">
                <a:pos x="T12" y="T13"/>
              </a:cxn>
              <a:cxn ang="T55">
                <a:pos x="T14" y="T15"/>
              </a:cxn>
              <a:cxn ang="T56">
                <a:pos x="T16" y="T17"/>
              </a:cxn>
              <a:cxn ang="T57">
                <a:pos x="T18" y="T19"/>
              </a:cxn>
              <a:cxn ang="T58">
                <a:pos x="T20" y="T21"/>
              </a:cxn>
              <a:cxn ang="T59">
                <a:pos x="T22" y="T23"/>
              </a:cxn>
              <a:cxn ang="T60">
                <a:pos x="T24" y="T25"/>
              </a:cxn>
              <a:cxn ang="T61">
                <a:pos x="T26" y="T27"/>
              </a:cxn>
              <a:cxn ang="T62">
                <a:pos x="T28" y="T29"/>
              </a:cxn>
              <a:cxn ang="T63">
                <a:pos x="T30" y="T31"/>
              </a:cxn>
              <a:cxn ang="T64">
                <a:pos x="T32" y="T33"/>
              </a:cxn>
              <a:cxn ang="T65">
                <a:pos x="T34" y="T35"/>
              </a:cxn>
              <a:cxn ang="T66">
                <a:pos x="T36" y="T37"/>
              </a:cxn>
              <a:cxn ang="T67">
                <a:pos x="T38" y="T39"/>
              </a:cxn>
              <a:cxn ang="T68">
                <a:pos x="T40" y="T41"/>
              </a:cxn>
              <a:cxn ang="T69">
                <a:pos x="T42" y="T43"/>
              </a:cxn>
              <a:cxn ang="T70">
                <a:pos x="T44" y="T45"/>
              </a:cxn>
              <a:cxn ang="T71">
                <a:pos x="T46" y="T47"/>
              </a:cxn>
            </a:cxnLst>
            <a:rect l="T72" t="T73" r="T74" b="T75"/>
            <a:pathLst>
              <a:path w="21600" h="21600">
                <a:moveTo>
                  <a:pt x="10800" y="0"/>
                </a:moveTo>
                <a:lnTo>
                  <a:pt x="6480" y="4320"/>
                </a:lnTo>
                <a:lnTo>
                  <a:pt x="8640" y="4320"/>
                </a:lnTo>
                <a:lnTo>
                  <a:pt x="8640" y="8640"/>
                </a:lnTo>
                <a:lnTo>
                  <a:pt x="4320" y="8640"/>
                </a:lnTo>
                <a:lnTo>
                  <a:pt x="4320" y="6480"/>
                </a:lnTo>
                <a:lnTo>
                  <a:pt x="0" y="10800"/>
                </a:lnTo>
                <a:lnTo>
                  <a:pt x="4320" y="15120"/>
                </a:lnTo>
                <a:lnTo>
                  <a:pt x="4320" y="12960"/>
                </a:lnTo>
                <a:lnTo>
                  <a:pt x="8640" y="12960"/>
                </a:lnTo>
                <a:lnTo>
                  <a:pt x="8640" y="17280"/>
                </a:lnTo>
                <a:lnTo>
                  <a:pt x="6480" y="17280"/>
                </a:lnTo>
                <a:lnTo>
                  <a:pt x="10800" y="21600"/>
                </a:lnTo>
                <a:lnTo>
                  <a:pt x="15120" y="17280"/>
                </a:lnTo>
                <a:lnTo>
                  <a:pt x="12960" y="17280"/>
                </a:lnTo>
                <a:lnTo>
                  <a:pt x="12960" y="12960"/>
                </a:lnTo>
                <a:lnTo>
                  <a:pt x="17280" y="12960"/>
                </a:lnTo>
                <a:lnTo>
                  <a:pt x="17280" y="15120"/>
                </a:lnTo>
                <a:lnTo>
                  <a:pt x="21600" y="10800"/>
                </a:lnTo>
                <a:lnTo>
                  <a:pt x="17280" y="6480"/>
                </a:lnTo>
                <a:lnTo>
                  <a:pt x="17280" y="8640"/>
                </a:lnTo>
                <a:lnTo>
                  <a:pt x="12960" y="8640"/>
                </a:lnTo>
                <a:lnTo>
                  <a:pt x="12960" y="4320"/>
                </a:lnTo>
                <a:lnTo>
                  <a:pt x="15120" y="4320"/>
                </a:lnTo>
                <a:close/>
              </a:path>
            </a:pathLst>
          </a:custGeom>
          <a:solidFill>
            <a:schemeClr val="accent1"/>
          </a:solidFill>
          <a:ln w="9525">
            <a:solidFill>
              <a:schemeClr val="tx1"/>
            </a:solidFill>
            <a:round/>
          </a:ln>
        </p:spPr>
        <p:txBody>
          <a:bodyPr anchor="ctr"/>
          <a:lstStyle/>
          <a:p>
            <a:endParaRPr lang="zh-CN" altLang="en-US"/>
          </a:p>
        </p:txBody>
      </p:sp>
      <p:sp>
        <p:nvSpPr>
          <p:cNvPr id="18464" name="Rectangle 6"/>
          <p:cNvSpPr>
            <a:spLocks noChangeArrowheads="1"/>
          </p:cNvSpPr>
          <p:nvPr>
            <p:custDataLst>
              <p:tags r:id="rId13"/>
            </p:custDataLst>
          </p:nvPr>
        </p:nvSpPr>
        <p:spPr bwMode="auto">
          <a:xfrm>
            <a:off x="7737029" y="1079500"/>
            <a:ext cx="1711325" cy="2498725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</a:ln>
        </p:spPr>
        <p:txBody>
          <a:bodyPr anchor="ctr"/>
          <a:lstStyle/>
          <a:p>
            <a:endParaRPr lang="zh-CN" altLang="en-US" sz="1800"/>
          </a:p>
        </p:txBody>
      </p:sp>
      <p:sp>
        <p:nvSpPr>
          <p:cNvPr id="18465" name="Rectangle 12"/>
          <p:cNvSpPr>
            <a:spLocks noChangeArrowheads="1"/>
          </p:cNvSpPr>
          <p:nvPr>
            <p:custDataLst>
              <p:tags r:id="rId14"/>
            </p:custDataLst>
          </p:nvPr>
        </p:nvSpPr>
        <p:spPr bwMode="auto">
          <a:xfrm>
            <a:off x="7738616" y="1063625"/>
            <a:ext cx="1709738" cy="625475"/>
          </a:xfrm>
          <a:prstGeom prst="rect">
            <a:avLst/>
          </a:prstGeom>
          <a:solidFill>
            <a:srgbClr val="FF9933"/>
          </a:solidFill>
          <a:ln w="9525">
            <a:solidFill>
              <a:schemeClr val="tx1"/>
            </a:solidFill>
            <a:miter lim="800000"/>
          </a:ln>
        </p:spPr>
        <p:txBody>
          <a:bodyPr wrap="none" lIns="90170" tIns="46990" rIns="90170" bIns="46990" anchor="ctr"/>
          <a:lstStyle/>
          <a:p>
            <a:pPr algn="ctr"/>
            <a:r>
              <a:rPr lang="zh-CN" altLang="en-US" sz="18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严格的检验</a:t>
            </a:r>
            <a:endParaRPr lang="zh-CN" altLang="en-US" sz="1800"/>
          </a:p>
        </p:txBody>
      </p:sp>
      <p:sp>
        <p:nvSpPr>
          <p:cNvPr id="18466" name="Rectangle 15"/>
          <p:cNvSpPr>
            <a:spLocks noChangeArrowheads="1"/>
          </p:cNvSpPr>
          <p:nvPr>
            <p:custDataLst>
              <p:tags r:id="rId15"/>
            </p:custDataLst>
          </p:nvPr>
        </p:nvSpPr>
        <p:spPr bwMode="auto">
          <a:xfrm>
            <a:off x="7738616" y="1689100"/>
            <a:ext cx="1709738" cy="188912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lIns="90170" tIns="46990" rIns="90170" bIns="46990" anchor="ctr"/>
          <a:lstStyle/>
          <a:p>
            <a:r>
              <a:rPr lang="zh-CN" altLang="en-US" sz="1400" b="1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IQC</a:t>
            </a:r>
            <a:r>
              <a:rPr lang="zh-CN" altLang="en-US" sz="14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来料质量检验</a:t>
            </a:r>
            <a:r>
              <a:rPr lang="zh-CN" altLang="en-US" sz="1400" b="1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IPQC</a:t>
            </a:r>
            <a:r>
              <a:rPr lang="zh-CN" altLang="en-US" sz="14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过程质量控制</a:t>
            </a:r>
            <a:r>
              <a:rPr lang="zh-CN" altLang="en-US" sz="1400" b="1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FQC</a:t>
            </a:r>
            <a:r>
              <a:rPr lang="en-US" altLang="zh-CN" sz="1400" b="1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 </a:t>
            </a:r>
            <a:r>
              <a:rPr lang="zh-CN" altLang="en-US" sz="14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产品质量控制</a:t>
            </a:r>
            <a:r>
              <a:rPr lang="zh-CN" altLang="en-US" sz="1400" b="1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OQC</a:t>
            </a:r>
            <a:r>
              <a:rPr lang="zh-CN" altLang="en-US" sz="14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整机老化测试</a:t>
            </a:r>
          </a:p>
          <a:p>
            <a:endParaRPr lang="zh-CN" altLang="en-US" sz="1400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sz="1400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严格质量检验贯穿始终</a:t>
            </a:r>
            <a:endParaRPr lang="zh-CN" altLang="en-US" sz="1800" dirty="0">
              <a:solidFill>
                <a:schemeClr val="accent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8467" name="AutoShape 16"/>
          <p:cNvSpPr/>
          <p:nvPr>
            <p:custDataLst>
              <p:tags r:id="rId16"/>
            </p:custDataLst>
          </p:nvPr>
        </p:nvSpPr>
        <p:spPr bwMode="auto">
          <a:xfrm>
            <a:off x="7129016" y="2317750"/>
            <a:ext cx="527050" cy="469900"/>
          </a:xfrm>
          <a:custGeom>
            <a:avLst/>
            <a:gdLst>
              <a:gd name="T0" fmla="*/ 2147483647 w 21600"/>
              <a:gd name="T1" fmla="*/ 0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2147483647 w 21600"/>
              <a:gd name="T9" fmla="*/ 2147483647 h 21600"/>
              <a:gd name="T10" fmla="*/ 2147483647 w 21600"/>
              <a:gd name="T11" fmla="*/ 2147483647 h 21600"/>
              <a:gd name="T12" fmla="*/ 0 w 21600"/>
              <a:gd name="T13" fmla="*/ 2147483647 h 21600"/>
              <a:gd name="T14" fmla="*/ 2147483647 w 21600"/>
              <a:gd name="T15" fmla="*/ 2147483647 h 21600"/>
              <a:gd name="T16" fmla="*/ 2147483647 w 21600"/>
              <a:gd name="T17" fmla="*/ 2147483647 h 21600"/>
              <a:gd name="T18" fmla="*/ 2147483647 w 21600"/>
              <a:gd name="T19" fmla="*/ 2147483647 h 21600"/>
              <a:gd name="T20" fmla="*/ 2147483647 w 21600"/>
              <a:gd name="T21" fmla="*/ 2147483647 h 21600"/>
              <a:gd name="T22" fmla="*/ 2147483647 w 21600"/>
              <a:gd name="T23" fmla="*/ 2147483647 h 21600"/>
              <a:gd name="T24" fmla="*/ 2147483647 w 21600"/>
              <a:gd name="T25" fmla="*/ 2147483647 h 21600"/>
              <a:gd name="T26" fmla="*/ 2147483647 w 21600"/>
              <a:gd name="T27" fmla="*/ 2147483647 h 21600"/>
              <a:gd name="T28" fmla="*/ 2147483647 w 21600"/>
              <a:gd name="T29" fmla="*/ 2147483647 h 21600"/>
              <a:gd name="T30" fmla="*/ 2147483647 w 21600"/>
              <a:gd name="T31" fmla="*/ 2147483647 h 21600"/>
              <a:gd name="T32" fmla="*/ 2147483647 w 21600"/>
              <a:gd name="T33" fmla="*/ 2147483647 h 21600"/>
              <a:gd name="T34" fmla="*/ 2147483647 w 21600"/>
              <a:gd name="T35" fmla="*/ 2147483647 h 21600"/>
              <a:gd name="T36" fmla="*/ 2147483647 w 21600"/>
              <a:gd name="T37" fmla="*/ 2147483647 h 21600"/>
              <a:gd name="T38" fmla="*/ 2147483647 w 21600"/>
              <a:gd name="T39" fmla="*/ 2147483647 h 21600"/>
              <a:gd name="T40" fmla="*/ 2147483647 w 21600"/>
              <a:gd name="T41" fmla="*/ 2147483647 h 21600"/>
              <a:gd name="T42" fmla="*/ 2147483647 w 21600"/>
              <a:gd name="T43" fmla="*/ 2147483647 h 21600"/>
              <a:gd name="T44" fmla="*/ 2147483647 w 21600"/>
              <a:gd name="T45" fmla="*/ 2147483647 h 21600"/>
              <a:gd name="T46" fmla="*/ 2147483647 w 21600"/>
              <a:gd name="T47" fmla="*/ 2147483647 h 21600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2160 w 21600"/>
              <a:gd name="T73" fmla="*/ 8640 h 21600"/>
              <a:gd name="T74" fmla="*/ 19440 w 21600"/>
              <a:gd name="T75" fmla="*/ 12960 h 21600"/>
            </a:gdLst>
            <a:ahLst/>
            <a:cxnLst>
              <a:cxn ang="T48">
                <a:pos x="T0" y="T1"/>
              </a:cxn>
              <a:cxn ang="T49">
                <a:pos x="T2" y="T3"/>
              </a:cxn>
              <a:cxn ang="T50">
                <a:pos x="T4" y="T5"/>
              </a:cxn>
              <a:cxn ang="T51">
                <a:pos x="T6" y="T7"/>
              </a:cxn>
              <a:cxn ang="T52">
                <a:pos x="T8" y="T9"/>
              </a:cxn>
              <a:cxn ang="T53">
                <a:pos x="T10" y="T11"/>
              </a:cxn>
              <a:cxn ang="T54">
                <a:pos x="T12" y="T13"/>
              </a:cxn>
              <a:cxn ang="T55">
                <a:pos x="T14" y="T15"/>
              </a:cxn>
              <a:cxn ang="T56">
                <a:pos x="T16" y="T17"/>
              </a:cxn>
              <a:cxn ang="T57">
                <a:pos x="T18" y="T19"/>
              </a:cxn>
              <a:cxn ang="T58">
                <a:pos x="T20" y="T21"/>
              </a:cxn>
              <a:cxn ang="T59">
                <a:pos x="T22" y="T23"/>
              </a:cxn>
              <a:cxn ang="T60">
                <a:pos x="T24" y="T25"/>
              </a:cxn>
              <a:cxn ang="T61">
                <a:pos x="T26" y="T27"/>
              </a:cxn>
              <a:cxn ang="T62">
                <a:pos x="T28" y="T29"/>
              </a:cxn>
              <a:cxn ang="T63">
                <a:pos x="T30" y="T31"/>
              </a:cxn>
              <a:cxn ang="T64">
                <a:pos x="T32" y="T33"/>
              </a:cxn>
              <a:cxn ang="T65">
                <a:pos x="T34" y="T35"/>
              </a:cxn>
              <a:cxn ang="T66">
                <a:pos x="T36" y="T37"/>
              </a:cxn>
              <a:cxn ang="T67">
                <a:pos x="T38" y="T39"/>
              </a:cxn>
              <a:cxn ang="T68">
                <a:pos x="T40" y="T41"/>
              </a:cxn>
              <a:cxn ang="T69">
                <a:pos x="T42" y="T43"/>
              </a:cxn>
              <a:cxn ang="T70">
                <a:pos x="T44" y="T45"/>
              </a:cxn>
              <a:cxn ang="T71">
                <a:pos x="T46" y="T47"/>
              </a:cxn>
            </a:cxnLst>
            <a:rect l="T72" t="T73" r="T74" b="T75"/>
            <a:pathLst>
              <a:path w="21600" h="21600">
                <a:moveTo>
                  <a:pt x="10800" y="0"/>
                </a:moveTo>
                <a:lnTo>
                  <a:pt x="6480" y="4320"/>
                </a:lnTo>
                <a:lnTo>
                  <a:pt x="8640" y="4320"/>
                </a:lnTo>
                <a:lnTo>
                  <a:pt x="8640" y="8640"/>
                </a:lnTo>
                <a:lnTo>
                  <a:pt x="4320" y="8640"/>
                </a:lnTo>
                <a:lnTo>
                  <a:pt x="4320" y="6480"/>
                </a:lnTo>
                <a:lnTo>
                  <a:pt x="0" y="10800"/>
                </a:lnTo>
                <a:lnTo>
                  <a:pt x="4320" y="15120"/>
                </a:lnTo>
                <a:lnTo>
                  <a:pt x="4320" y="12960"/>
                </a:lnTo>
                <a:lnTo>
                  <a:pt x="8640" y="12960"/>
                </a:lnTo>
                <a:lnTo>
                  <a:pt x="8640" y="17280"/>
                </a:lnTo>
                <a:lnTo>
                  <a:pt x="6480" y="17280"/>
                </a:lnTo>
                <a:lnTo>
                  <a:pt x="10800" y="21600"/>
                </a:lnTo>
                <a:lnTo>
                  <a:pt x="15120" y="17280"/>
                </a:lnTo>
                <a:lnTo>
                  <a:pt x="12960" y="17280"/>
                </a:lnTo>
                <a:lnTo>
                  <a:pt x="12960" y="12960"/>
                </a:lnTo>
                <a:lnTo>
                  <a:pt x="17280" y="12960"/>
                </a:lnTo>
                <a:lnTo>
                  <a:pt x="17280" y="15120"/>
                </a:lnTo>
                <a:lnTo>
                  <a:pt x="21600" y="10800"/>
                </a:lnTo>
                <a:lnTo>
                  <a:pt x="17280" y="6480"/>
                </a:lnTo>
                <a:lnTo>
                  <a:pt x="17280" y="8640"/>
                </a:lnTo>
                <a:lnTo>
                  <a:pt x="12960" y="8640"/>
                </a:lnTo>
                <a:lnTo>
                  <a:pt x="12960" y="4320"/>
                </a:lnTo>
                <a:lnTo>
                  <a:pt x="15120" y="4320"/>
                </a:lnTo>
                <a:close/>
              </a:path>
            </a:pathLst>
          </a:custGeom>
          <a:solidFill>
            <a:schemeClr val="accent1"/>
          </a:solidFill>
          <a:ln w="9525">
            <a:solidFill>
              <a:schemeClr val="tx1"/>
            </a:solidFill>
            <a:round/>
          </a:ln>
        </p:spPr>
        <p:txBody>
          <a:bodyPr anchor="ctr"/>
          <a:lstStyle/>
          <a:p>
            <a:endParaRPr lang="zh-CN" altLang="en-US"/>
          </a:p>
        </p:txBody>
      </p:sp>
      <p:pic>
        <p:nvPicPr>
          <p:cNvPr id="18468" name="Picture 36" descr="L6--SIDE"/>
          <p:cNvPicPr>
            <a:picLocks noChangeAspect="1" noChangeArrowheads="1"/>
          </p:cNvPicPr>
          <p:nvPr>
            <p:custDataLst>
              <p:tags r:id="rId17"/>
            </p:custDataLst>
          </p:nvPr>
        </p:nvPicPr>
        <p:blipFill>
          <a:blip r:embed="rId26" cstate="print"/>
          <a:srcRect/>
          <a:stretch>
            <a:fillRect/>
          </a:stretch>
        </p:blipFill>
        <p:spPr bwMode="auto">
          <a:xfrm>
            <a:off x="5473254" y="1825625"/>
            <a:ext cx="1481137" cy="887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469" name="AutoShape 16"/>
          <p:cNvSpPr/>
          <p:nvPr>
            <p:custDataLst>
              <p:tags r:id="rId18"/>
            </p:custDataLst>
          </p:nvPr>
        </p:nvSpPr>
        <p:spPr bwMode="auto">
          <a:xfrm>
            <a:off x="5951560" y="4711700"/>
            <a:ext cx="527050" cy="469900"/>
          </a:xfrm>
          <a:custGeom>
            <a:avLst/>
            <a:gdLst>
              <a:gd name="T0" fmla="*/ 2147483647 w 21600"/>
              <a:gd name="T1" fmla="*/ 0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2147483647 w 21600"/>
              <a:gd name="T9" fmla="*/ 2147483647 h 21600"/>
              <a:gd name="T10" fmla="*/ 2147483647 w 21600"/>
              <a:gd name="T11" fmla="*/ 2147483647 h 21600"/>
              <a:gd name="T12" fmla="*/ 0 w 21600"/>
              <a:gd name="T13" fmla="*/ 2147483647 h 21600"/>
              <a:gd name="T14" fmla="*/ 2147483647 w 21600"/>
              <a:gd name="T15" fmla="*/ 2147483647 h 21600"/>
              <a:gd name="T16" fmla="*/ 2147483647 w 21600"/>
              <a:gd name="T17" fmla="*/ 2147483647 h 21600"/>
              <a:gd name="T18" fmla="*/ 2147483647 w 21600"/>
              <a:gd name="T19" fmla="*/ 2147483647 h 21600"/>
              <a:gd name="T20" fmla="*/ 2147483647 w 21600"/>
              <a:gd name="T21" fmla="*/ 2147483647 h 21600"/>
              <a:gd name="T22" fmla="*/ 2147483647 w 21600"/>
              <a:gd name="T23" fmla="*/ 2147483647 h 21600"/>
              <a:gd name="T24" fmla="*/ 2147483647 w 21600"/>
              <a:gd name="T25" fmla="*/ 2147483647 h 21600"/>
              <a:gd name="T26" fmla="*/ 2147483647 w 21600"/>
              <a:gd name="T27" fmla="*/ 2147483647 h 21600"/>
              <a:gd name="T28" fmla="*/ 2147483647 w 21600"/>
              <a:gd name="T29" fmla="*/ 2147483647 h 21600"/>
              <a:gd name="T30" fmla="*/ 2147483647 w 21600"/>
              <a:gd name="T31" fmla="*/ 2147483647 h 21600"/>
              <a:gd name="T32" fmla="*/ 2147483647 w 21600"/>
              <a:gd name="T33" fmla="*/ 2147483647 h 21600"/>
              <a:gd name="T34" fmla="*/ 2147483647 w 21600"/>
              <a:gd name="T35" fmla="*/ 2147483647 h 21600"/>
              <a:gd name="T36" fmla="*/ 2147483647 w 21600"/>
              <a:gd name="T37" fmla="*/ 2147483647 h 21600"/>
              <a:gd name="T38" fmla="*/ 2147483647 w 21600"/>
              <a:gd name="T39" fmla="*/ 2147483647 h 21600"/>
              <a:gd name="T40" fmla="*/ 2147483647 w 21600"/>
              <a:gd name="T41" fmla="*/ 2147483647 h 21600"/>
              <a:gd name="T42" fmla="*/ 2147483647 w 21600"/>
              <a:gd name="T43" fmla="*/ 2147483647 h 21600"/>
              <a:gd name="T44" fmla="*/ 2147483647 w 21600"/>
              <a:gd name="T45" fmla="*/ 2147483647 h 21600"/>
              <a:gd name="T46" fmla="*/ 2147483647 w 21600"/>
              <a:gd name="T47" fmla="*/ 2147483647 h 21600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2160 w 21600"/>
              <a:gd name="T73" fmla="*/ 8640 h 21600"/>
              <a:gd name="T74" fmla="*/ 19440 w 21600"/>
              <a:gd name="T75" fmla="*/ 12960 h 21600"/>
            </a:gdLst>
            <a:ahLst/>
            <a:cxnLst>
              <a:cxn ang="T48">
                <a:pos x="T0" y="T1"/>
              </a:cxn>
              <a:cxn ang="T49">
                <a:pos x="T2" y="T3"/>
              </a:cxn>
              <a:cxn ang="T50">
                <a:pos x="T4" y="T5"/>
              </a:cxn>
              <a:cxn ang="T51">
                <a:pos x="T6" y="T7"/>
              </a:cxn>
              <a:cxn ang="T52">
                <a:pos x="T8" y="T9"/>
              </a:cxn>
              <a:cxn ang="T53">
                <a:pos x="T10" y="T11"/>
              </a:cxn>
              <a:cxn ang="T54">
                <a:pos x="T12" y="T13"/>
              </a:cxn>
              <a:cxn ang="T55">
                <a:pos x="T14" y="T15"/>
              </a:cxn>
              <a:cxn ang="T56">
                <a:pos x="T16" y="T17"/>
              </a:cxn>
              <a:cxn ang="T57">
                <a:pos x="T18" y="T19"/>
              </a:cxn>
              <a:cxn ang="T58">
                <a:pos x="T20" y="T21"/>
              </a:cxn>
              <a:cxn ang="T59">
                <a:pos x="T22" y="T23"/>
              </a:cxn>
              <a:cxn ang="T60">
                <a:pos x="T24" y="T25"/>
              </a:cxn>
              <a:cxn ang="T61">
                <a:pos x="T26" y="T27"/>
              </a:cxn>
              <a:cxn ang="T62">
                <a:pos x="T28" y="T29"/>
              </a:cxn>
              <a:cxn ang="T63">
                <a:pos x="T30" y="T31"/>
              </a:cxn>
              <a:cxn ang="T64">
                <a:pos x="T32" y="T33"/>
              </a:cxn>
              <a:cxn ang="T65">
                <a:pos x="T34" y="T35"/>
              </a:cxn>
              <a:cxn ang="T66">
                <a:pos x="T36" y="T37"/>
              </a:cxn>
              <a:cxn ang="T67">
                <a:pos x="T38" y="T39"/>
              </a:cxn>
              <a:cxn ang="T68">
                <a:pos x="T40" y="T41"/>
              </a:cxn>
              <a:cxn ang="T69">
                <a:pos x="T42" y="T43"/>
              </a:cxn>
              <a:cxn ang="T70">
                <a:pos x="T44" y="T45"/>
              </a:cxn>
              <a:cxn ang="T71">
                <a:pos x="T46" y="T47"/>
              </a:cxn>
            </a:cxnLst>
            <a:rect l="T72" t="T73" r="T74" b="T75"/>
            <a:pathLst>
              <a:path w="21600" h="21600">
                <a:moveTo>
                  <a:pt x="10800" y="0"/>
                </a:moveTo>
                <a:lnTo>
                  <a:pt x="6480" y="4320"/>
                </a:lnTo>
                <a:lnTo>
                  <a:pt x="8640" y="4320"/>
                </a:lnTo>
                <a:lnTo>
                  <a:pt x="8640" y="8640"/>
                </a:lnTo>
                <a:lnTo>
                  <a:pt x="4320" y="8640"/>
                </a:lnTo>
                <a:lnTo>
                  <a:pt x="4320" y="6480"/>
                </a:lnTo>
                <a:lnTo>
                  <a:pt x="0" y="10800"/>
                </a:lnTo>
                <a:lnTo>
                  <a:pt x="4320" y="15120"/>
                </a:lnTo>
                <a:lnTo>
                  <a:pt x="4320" y="12960"/>
                </a:lnTo>
                <a:lnTo>
                  <a:pt x="8640" y="12960"/>
                </a:lnTo>
                <a:lnTo>
                  <a:pt x="8640" y="17280"/>
                </a:lnTo>
                <a:lnTo>
                  <a:pt x="6480" y="17280"/>
                </a:lnTo>
                <a:lnTo>
                  <a:pt x="10800" y="21600"/>
                </a:lnTo>
                <a:lnTo>
                  <a:pt x="15120" y="17280"/>
                </a:lnTo>
                <a:lnTo>
                  <a:pt x="12960" y="17280"/>
                </a:lnTo>
                <a:lnTo>
                  <a:pt x="12960" y="12960"/>
                </a:lnTo>
                <a:lnTo>
                  <a:pt x="17280" y="12960"/>
                </a:lnTo>
                <a:lnTo>
                  <a:pt x="17280" y="15120"/>
                </a:lnTo>
                <a:lnTo>
                  <a:pt x="21600" y="10800"/>
                </a:lnTo>
                <a:lnTo>
                  <a:pt x="17280" y="6480"/>
                </a:lnTo>
                <a:lnTo>
                  <a:pt x="17280" y="8640"/>
                </a:lnTo>
                <a:lnTo>
                  <a:pt x="12960" y="8640"/>
                </a:lnTo>
                <a:lnTo>
                  <a:pt x="12960" y="4320"/>
                </a:lnTo>
                <a:lnTo>
                  <a:pt x="15120" y="4320"/>
                </a:lnTo>
                <a:close/>
              </a:path>
            </a:pathLst>
          </a:custGeom>
          <a:solidFill>
            <a:schemeClr val="accent1"/>
          </a:solidFill>
          <a:ln w="9525">
            <a:solidFill>
              <a:schemeClr val="tx1"/>
            </a:solidFill>
            <a:round/>
          </a:ln>
        </p:spPr>
        <p:txBody>
          <a:bodyPr anchor="ctr"/>
          <a:lstStyle/>
          <a:p>
            <a:endParaRPr lang="zh-CN" altLang="en-US"/>
          </a:p>
        </p:txBody>
      </p:sp>
      <p:pic>
        <p:nvPicPr>
          <p:cNvPr id="2" name="图片 1">
            <a:extLst>
              <a:ext uri="{FF2B5EF4-FFF2-40B4-BE49-F238E27FC236}">
                <a16:creationId xmlns:a16="http://schemas.microsoft.com/office/drawing/2014/main" id="{E1E72BDD-040B-19F3-7917-23F4BB3B0917}"/>
              </a:ext>
            </a:extLst>
          </p:cNvPr>
          <p:cNvPicPr>
            <a:picLocks noChangeAspect="1"/>
          </p:cNvPicPr>
          <p:nvPr/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287" b="9287"/>
          <a:stretch/>
        </p:blipFill>
        <p:spPr>
          <a:xfrm>
            <a:off x="8856736" y="119970"/>
            <a:ext cx="1148787" cy="311805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矩形 3"/>
          <p:cNvSpPr>
            <a:spLocks noChangeArrowheads="1"/>
          </p:cNvSpPr>
          <p:nvPr/>
        </p:nvSpPr>
        <p:spPr bwMode="auto">
          <a:xfrm>
            <a:off x="0" y="2098675"/>
            <a:ext cx="10080625" cy="2282825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</a:ln>
        </p:spPr>
        <p:txBody>
          <a:bodyPr lIns="75365" tIns="37682" rIns="75365" bIns="37682" anchor="ctr"/>
          <a:lstStyle/>
          <a:p>
            <a:pPr algn="ctr"/>
            <a:endParaRPr lang="zh-CN" altLang="zh-CN" sz="1700">
              <a:solidFill>
                <a:srgbClr val="FFFFFF"/>
              </a:solidFill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5123" name="Text Box 3"/>
          <p:cNvSpPr>
            <a:spLocks noChangeArrowheads="1"/>
          </p:cNvSpPr>
          <p:nvPr/>
        </p:nvSpPr>
        <p:spPr bwMode="auto">
          <a:xfrm>
            <a:off x="658812" y="3001387"/>
            <a:ext cx="4669531" cy="814764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 lIns="75365" tIns="37682" rIns="75365" bIns="37682" anchor="ctr">
            <a:spAutoFit/>
          </a:bodyPr>
          <a:lstStyle/>
          <a:p>
            <a:pPr algn="r"/>
            <a:r>
              <a:rPr lang="zh-CN" altLang="en-US" sz="48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售后支持与服务</a:t>
            </a:r>
          </a:p>
        </p:txBody>
      </p:sp>
      <p:sp>
        <p:nvSpPr>
          <p:cNvPr id="5124" name="矩形 10"/>
          <p:cNvSpPr>
            <a:spLocks noChangeArrowheads="1"/>
          </p:cNvSpPr>
          <p:nvPr/>
        </p:nvSpPr>
        <p:spPr bwMode="auto">
          <a:xfrm>
            <a:off x="2015559" y="2399481"/>
            <a:ext cx="2308860" cy="33591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 lIns="75365" tIns="37682" rIns="75365" bIns="37682">
            <a:spAutoFit/>
          </a:bodyPr>
          <a:lstStyle/>
          <a:p>
            <a:pPr algn="r"/>
            <a:r>
              <a:rPr lang="zh-CN" altLang="en-US" sz="1700" dirty="0">
                <a:solidFill>
                  <a:schemeClr val="bg1"/>
                </a:solidFill>
                <a:ea typeface="微软雅黑" panose="020B0503020204020204" pitchFamily="34" charset="-122"/>
                <a:sym typeface="Arial" panose="020B0604020202020204" pitchFamily="34" charset="0"/>
              </a:rPr>
              <a:t>湖南沃为科技有限公司</a:t>
            </a:r>
          </a:p>
        </p:txBody>
      </p:sp>
      <p:sp>
        <p:nvSpPr>
          <p:cNvPr id="5125" name="直接连接符 11"/>
          <p:cNvSpPr>
            <a:spLocks noChangeShapeType="1"/>
          </p:cNvSpPr>
          <p:nvPr/>
        </p:nvSpPr>
        <p:spPr bwMode="auto">
          <a:xfrm>
            <a:off x="939924" y="2878460"/>
            <a:ext cx="4316412" cy="1587"/>
          </a:xfrm>
          <a:prstGeom prst="line">
            <a:avLst/>
          </a:prstGeom>
          <a:noFill/>
          <a:ln w="6350">
            <a:solidFill>
              <a:schemeClr val="bg1"/>
            </a:solidFill>
            <a:bevel/>
          </a:ln>
        </p:spPr>
        <p:txBody>
          <a:bodyPr lIns="75365" tIns="37682" rIns="75365" bIns="37682"/>
          <a:lstStyle/>
          <a:p>
            <a:endParaRPr lang="zh-CN" altLang="en-US"/>
          </a:p>
        </p:txBody>
      </p:sp>
      <p:sp>
        <p:nvSpPr>
          <p:cNvPr id="7" name="Text Box 3"/>
          <p:cNvSpPr>
            <a:spLocks noChangeArrowheads="1"/>
          </p:cNvSpPr>
          <p:nvPr/>
        </p:nvSpPr>
        <p:spPr bwMode="auto">
          <a:xfrm>
            <a:off x="5611813" y="1668463"/>
            <a:ext cx="3146425" cy="3138487"/>
          </a:xfrm>
          <a:prstGeom prst="rect">
            <a:avLst/>
          </a:prstGeom>
          <a:noFill/>
          <a:ln>
            <a:noFill/>
          </a:ln>
        </p:spPr>
        <p:txBody>
          <a:bodyPr wrap="none" lIns="75365" tIns="37682" rIns="75365" bIns="37682" anchor="ctr">
            <a:spAutoFit/>
          </a:bodyPr>
          <a:lstStyle/>
          <a:p>
            <a:pPr algn="r">
              <a:defRPr/>
            </a:pPr>
            <a:r>
              <a:rPr lang="en-US" sz="19900" dirty="0">
                <a:solidFill>
                  <a:schemeClr val="bg1">
                    <a:lumMod val="9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03</a:t>
            </a:r>
            <a:endParaRPr lang="zh-CN" altLang="en-US" sz="16600" b="1" dirty="0">
              <a:solidFill>
                <a:schemeClr val="bg1">
                  <a:lumMod val="9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88D3A516-B5DE-D226-9A7C-F1220C8D836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287" b="9287"/>
          <a:stretch/>
        </p:blipFill>
        <p:spPr>
          <a:xfrm>
            <a:off x="8856736" y="119970"/>
            <a:ext cx="1148787" cy="311805"/>
          </a:xfrm>
          <a:prstGeom prst="rect">
            <a:avLst/>
          </a:prstGeom>
        </p:spPr>
      </p:pic>
    </p:spTree>
  </p:cSld>
  <p:clrMapOvr>
    <a:masterClrMapping/>
  </p:clrMapOvr>
  <p:transition spd="slow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1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1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56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9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30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3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3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2" grpId="0" animBg="1"/>
      <p:bldP spid="5123" grpId="0"/>
      <p:bldP spid="5124" grpId="0"/>
      <p:bldP spid="5125" grpId="0" animBg="1"/>
      <p:bldP spid="7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482" name="组合 10"/>
          <p:cNvGrpSpPr/>
          <p:nvPr/>
        </p:nvGrpSpPr>
        <p:grpSpPr bwMode="auto">
          <a:xfrm>
            <a:off x="744476" y="1367879"/>
            <a:ext cx="9288071" cy="3453498"/>
            <a:chOff x="-5271" y="-267686"/>
            <a:chExt cx="9340749" cy="3654406"/>
          </a:xfrm>
        </p:grpSpPr>
        <p:pic>
          <p:nvPicPr>
            <p:cNvPr id="20486" name="图片 6" descr="对应工具图片_2345看图王.jpg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-5271" y="-191489"/>
              <a:ext cx="822930" cy="321282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0485" name="Rectangle 2"/>
            <p:cNvSpPr>
              <a:spLocks noChangeArrowheads="1"/>
            </p:cNvSpPr>
            <p:nvPr/>
          </p:nvSpPr>
          <p:spPr bwMode="auto">
            <a:xfrm>
              <a:off x="766526" y="-267686"/>
              <a:ext cx="8568952" cy="3654406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lIns="100046" tIns="52137" rIns="100046" bIns="52137"/>
            <a:lstStyle/>
            <a:p>
              <a:pPr marL="361950" indent="-361950" algn="just" defTabSz="965200">
                <a:lnSpc>
                  <a:spcPct val="150000"/>
                </a:lnSpc>
                <a:spcBef>
                  <a:spcPct val="20000"/>
                </a:spcBef>
                <a:buClr>
                  <a:schemeClr val="folHlink"/>
                </a:buClr>
              </a:pPr>
              <a:r>
                <a:rPr lang="zh-CN" altLang="en-US" sz="1600" b="1" dirty="0">
                  <a:solidFill>
                    <a:srgbClr val="FF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宋体" panose="02010600030101010101" pitchFamily="2" charset="-122"/>
                </a:rPr>
                <a:t>硬件维修服务</a:t>
              </a:r>
            </a:p>
            <a:p>
              <a:pPr marL="361950" indent="-361950" algn="just" defTabSz="965200">
                <a:lnSpc>
                  <a:spcPct val="150000"/>
                </a:lnSpc>
                <a:spcBef>
                  <a:spcPct val="20000"/>
                </a:spcBef>
                <a:buClr>
                  <a:schemeClr val="folHlink"/>
                </a:buClr>
                <a:buFont typeface="Wingdings" panose="05000000000000000000" pitchFamily="2" charset="2"/>
                <a:buNone/>
              </a:pPr>
              <a:r>
                <a:rPr lang="zh-CN" altLang="en-US" sz="1600" dirty="0">
                  <a:solidFill>
                    <a:srgbClr val="0070C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Arial" panose="020B0604020202020204" pitchFamily="34" charset="0"/>
                </a:rPr>
                <a:t>提供全国上门服务，</a:t>
              </a:r>
              <a:r>
                <a:rPr lang="en-US" altLang="zh-CN" sz="1600" dirty="0">
                  <a:solidFill>
                    <a:srgbClr val="0070C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Arial" panose="020B0604020202020204" pitchFamily="34" charset="0"/>
                </a:rPr>
                <a:t>4h</a:t>
              </a:r>
              <a:r>
                <a:rPr lang="zh-CN" altLang="en-US" sz="1600" dirty="0">
                  <a:solidFill>
                    <a:srgbClr val="0070C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Arial" panose="020B0604020202020204" pitchFamily="34" charset="0"/>
                </a:rPr>
                <a:t>内响应，及时查出故障原因，当地技术人员</a:t>
              </a:r>
              <a:r>
                <a:rPr lang="en-US" altLang="zh-CN" sz="1600" dirty="0">
                  <a:solidFill>
                    <a:srgbClr val="0070C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Arial" panose="020B0604020202020204" pitchFamily="34" charset="0"/>
                </a:rPr>
                <a:t>48h</a:t>
              </a:r>
              <a:r>
                <a:rPr lang="zh-CN" altLang="en-US" sz="1600" dirty="0">
                  <a:solidFill>
                    <a:srgbClr val="0070C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Arial" panose="020B0604020202020204" pitchFamily="34" charset="0"/>
                </a:rPr>
                <a:t>内上门维修</a:t>
              </a:r>
            </a:p>
            <a:p>
              <a:pPr marL="361950" indent="-361950" algn="just" defTabSz="965200">
                <a:lnSpc>
                  <a:spcPct val="150000"/>
                </a:lnSpc>
                <a:spcBef>
                  <a:spcPct val="20000"/>
                </a:spcBef>
                <a:buClr>
                  <a:schemeClr val="folHlink"/>
                </a:buClr>
              </a:pPr>
              <a:r>
                <a:rPr lang="zh-CN" altLang="en-US" sz="1600" b="1" dirty="0">
                  <a:solidFill>
                    <a:srgbClr val="FF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宋体" panose="02010600030101010101" pitchFamily="2" charset="-122"/>
                </a:rPr>
                <a:t>软件更新服务</a:t>
              </a:r>
              <a:endParaRPr lang="en-US" sz="16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宋体" panose="02010600030101010101" pitchFamily="2" charset="-122"/>
              </a:endParaRPr>
            </a:p>
            <a:p>
              <a:pPr marL="361950" indent="-361950" algn="just" defTabSz="965200">
                <a:lnSpc>
                  <a:spcPct val="150000"/>
                </a:lnSpc>
                <a:spcBef>
                  <a:spcPct val="20000"/>
                </a:spcBef>
                <a:buClr>
                  <a:schemeClr val="folHlink"/>
                </a:buClr>
              </a:pPr>
              <a:r>
                <a:rPr lang="zh-CN" altLang="en-US" sz="1600" dirty="0">
                  <a:solidFill>
                    <a:srgbClr val="0070C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Arial" panose="020B0604020202020204" pitchFamily="34" charset="0"/>
                </a:rPr>
                <a:t>提供软件终身免费更新升级服务，并可帮助您远程升级</a:t>
              </a:r>
            </a:p>
            <a:p>
              <a:pPr marL="361950" indent="-361950" algn="just" defTabSz="965200">
                <a:lnSpc>
                  <a:spcPct val="150000"/>
                </a:lnSpc>
                <a:spcBef>
                  <a:spcPct val="20000"/>
                </a:spcBef>
                <a:buClr>
                  <a:schemeClr val="folHlink"/>
                </a:buClr>
              </a:pPr>
              <a:r>
                <a:rPr lang="zh-CN" altLang="en-US" sz="1600" b="1" dirty="0">
                  <a:solidFill>
                    <a:srgbClr val="FF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宋体" panose="02010600030101010101" pitchFamily="2" charset="-122"/>
                </a:rPr>
                <a:t>在线技术指导</a:t>
              </a:r>
              <a:endParaRPr lang="en-US" sz="16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宋体" panose="02010600030101010101" pitchFamily="2" charset="-122"/>
              </a:endParaRPr>
            </a:p>
            <a:p>
              <a:pPr marL="361950" indent="-361950" algn="just" defTabSz="965200">
                <a:lnSpc>
                  <a:spcPct val="150000"/>
                </a:lnSpc>
                <a:spcBef>
                  <a:spcPct val="20000"/>
                </a:spcBef>
                <a:buClr>
                  <a:schemeClr val="folHlink"/>
                </a:buClr>
              </a:pPr>
              <a:r>
                <a:rPr lang="en-US" altLang="zh-CN" sz="1600" dirty="0">
                  <a:solidFill>
                    <a:srgbClr val="0070C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Arial" panose="020B0604020202020204" pitchFamily="34" charset="0"/>
                </a:rPr>
                <a:t>24h</a:t>
              </a:r>
              <a:r>
                <a:rPr lang="zh-CN" altLang="en-US" sz="1600" dirty="0">
                  <a:solidFill>
                    <a:srgbClr val="0070C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Arial" panose="020B0604020202020204" pitchFamily="34" charset="0"/>
                </a:rPr>
                <a:t>在线指导产品设置、软件操作、故障排查，为您解除后顾之忧</a:t>
              </a:r>
            </a:p>
            <a:p>
              <a:pPr marL="361950" indent="-361950" algn="just" defTabSz="965200">
                <a:lnSpc>
                  <a:spcPct val="150000"/>
                </a:lnSpc>
                <a:spcBef>
                  <a:spcPct val="20000"/>
                </a:spcBef>
                <a:buClr>
                  <a:schemeClr val="folHlink"/>
                </a:buClr>
              </a:pPr>
              <a:r>
                <a:rPr lang="zh-CN" altLang="en-US" sz="1600" b="1" dirty="0">
                  <a:solidFill>
                    <a:srgbClr val="FF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宋体" panose="02010600030101010101" pitchFamily="2" charset="-122"/>
                </a:rPr>
                <a:t>技术支持与培训服务</a:t>
              </a:r>
              <a:endParaRPr lang="en-US" sz="16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宋体" panose="02010600030101010101" pitchFamily="2" charset="-122"/>
              </a:endParaRPr>
            </a:p>
            <a:p>
              <a:pPr marL="361950" indent="-361950" algn="just" defTabSz="965200">
                <a:lnSpc>
                  <a:spcPct val="150000"/>
                </a:lnSpc>
                <a:spcBef>
                  <a:spcPct val="20000"/>
                </a:spcBef>
                <a:buClr>
                  <a:schemeClr val="folHlink"/>
                </a:buClr>
              </a:pPr>
              <a:r>
                <a:rPr lang="zh-CN" altLang="en-US" sz="1600" dirty="0">
                  <a:solidFill>
                    <a:srgbClr val="0070C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Arial" panose="020B0604020202020204" pitchFamily="34" charset="0"/>
                </a:rPr>
                <a:t>提供后台系统软件操作</a:t>
              </a:r>
              <a:r>
                <a:rPr lang="en-US" altLang="zh-CN" sz="1600" dirty="0">
                  <a:solidFill>
                    <a:srgbClr val="0070C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Arial" panose="020B0604020202020204" pitchFamily="34" charset="0"/>
                </a:rPr>
                <a:t>/</a:t>
              </a:r>
              <a:r>
                <a:rPr lang="zh-CN" altLang="en-US" sz="1600" dirty="0">
                  <a:solidFill>
                    <a:srgbClr val="0070C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Arial" panose="020B0604020202020204" pitchFamily="34" charset="0"/>
                </a:rPr>
                <a:t>安装</a:t>
              </a:r>
              <a:r>
                <a:rPr lang="en-US" altLang="zh-CN" sz="1600" dirty="0">
                  <a:solidFill>
                    <a:srgbClr val="0070C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Arial" panose="020B0604020202020204" pitchFamily="34" charset="0"/>
                </a:rPr>
                <a:t>/</a:t>
              </a:r>
              <a:r>
                <a:rPr lang="zh-CN" altLang="en-US" sz="1600" dirty="0">
                  <a:solidFill>
                    <a:srgbClr val="0070C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Arial" panose="020B0604020202020204" pitchFamily="34" charset="0"/>
                </a:rPr>
                <a:t>设备设置等服务和培训指导</a:t>
              </a:r>
            </a:p>
            <a:p>
              <a:pPr marL="361950" indent="-361950" algn="just" defTabSz="965200">
                <a:lnSpc>
                  <a:spcPct val="150000"/>
                </a:lnSpc>
                <a:spcBef>
                  <a:spcPct val="20000"/>
                </a:spcBef>
                <a:buClr>
                  <a:schemeClr val="folHlink"/>
                </a:buClr>
              </a:pPr>
              <a:endParaRPr lang="en-US" altLang="zh-CN" sz="1600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endParaRPr>
            </a:p>
            <a:p>
              <a:pPr marL="361950" indent="-361950" algn="just" defTabSz="965200">
                <a:lnSpc>
                  <a:spcPct val="150000"/>
                </a:lnSpc>
                <a:spcBef>
                  <a:spcPct val="20000"/>
                </a:spcBef>
                <a:buClr>
                  <a:schemeClr val="folHlink"/>
                </a:buClr>
              </a:pPr>
              <a:endParaRPr lang="zh-CN" altLang="en-US" sz="1600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sp>
        <p:nvSpPr>
          <p:cNvPr id="20483" name="矩形 5"/>
          <p:cNvSpPr>
            <a:spLocks noChangeArrowheads="1"/>
          </p:cNvSpPr>
          <p:nvPr/>
        </p:nvSpPr>
        <p:spPr bwMode="auto">
          <a:xfrm>
            <a:off x="9091613" y="92075"/>
            <a:ext cx="639762" cy="4953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en-US" altLang="zh-CN" sz="28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35</a:t>
            </a:r>
            <a:endParaRPr lang="zh-CN" altLang="en-US" sz="2800">
              <a:solidFill>
                <a:schemeClr val="bg1"/>
              </a:solidFill>
            </a:endParaRPr>
          </a:p>
        </p:txBody>
      </p:sp>
      <p:sp>
        <p:nvSpPr>
          <p:cNvPr id="20484" name="矩形 1"/>
          <p:cNvSpPr>
            <a:spLocks noChangeArrowheads="1"/>
          </p:cNvSpPr>
          <p:nvPr/>
        </p:nvSpPr>
        <p:spPr bwMode="auto">
          <a:xfrm>
            <a:off x="330200" y="307975"/>
            <a:ext cx="2893741" cy="5847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r>
              <a:rPr lang="zh-CN" altLang="en-US" sz="3200" b="1" dirty="0">
                <a:solidFill>
                  <a:srgbClr val="314865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▉售后支持服务</a:t>
            </a:r>
            <a:endParaRPr lang="zh-CN" altLang="en-US" sz="1800" dirty="0"/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A3AB5A3E-AADE-64A2-AFEC-0477AE1EE17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287" b="9287"/>
          <a:stretch/>
        </p:blipFill>
        <p:spPr>
          <a:xfrm>
            <a:off x="8856736" y="119970"/>
            <a:ext cx="1148787" cy="311805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20"/>
          <p:cNvGrpSpPr/>
          <p:nvPr>
            <p:custDataLst>
              <p:tags r:id="rId1"/>
            </p:custDataLst>
          </p:nvPr>
        </p:nvGrpSpPr>
        <p:grpSpPr bwMode="auto">
          <a:xfrm>
            <a:off x="3021013" y="1012825"/>
            <a:ext cx="4619625" cy="785813"/>
            <a:chOff x="2382718" y="1625209"/>
            <a:chExt cx="5832648" cy="867687"/>
          </a:xfrm>
        </p:grpSpPr>
        <p:sp>
          <p:nvSpPr>
            <p:cNvPr id="22" name="椭圆 21"/>
            <p:cNvSpPr/>
            <p:nvPr>
              <p:custDataLst>
                <p:tags r:id="rId47"/>
              </p:custDataLst>
            </p:nvPr>
          </p:nvSpPr>
          <p:spPr>
            <a:xfrm>
              <a:off x="8055018" y="1642738"/>
              <a:ext cx="160348" cy="723949"/>
            </a:xfrm>
            <a:prstGeom prst="ellipse">
              <a:avLst/>
            </a:prstGeom>
            <a:solidFill>
              <a:srgbClr val="929292"/>
            </a:solidFill>
            <a:ln>
              <a:noFill/>
            </a:ln>
            <a:effectLst>
              <a:outerShdw blurRad="88900" dist="38100" algn="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  <p:sp>
          <p:nvSpPr>
            <p:cNvPr id="23" name="圆角矩形 22"/>
            <p:cNvSpPr/>
            <p:nvPr>
              <p:custDataLst>
                <p:tags r:id="rId48"/>
              </p:custDataLst>
            </p:nvPr>
          </p:nvSpPr>
          <p:spPr>
            <a:xfrm>
              <a:off x="2382718" y="1625209"/>
              <a:ext cx="5832648" cy="867687"/>
            </a:xfrm>
            <a:prstGeom prst="roundRect">
              <a:avLst/>
            </a:prstGeom>
            <a:solidFill>
              <a:srgbClr val="EEEEEE"/>
            </a:solidFill>
            <a:ln>
              <a:noFill/>
            </a:ln>
            <a:effectLst>
              <a:innerShdw blurRad="63500" dist="50800" dir="108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</p:grpSp>
      <p:grpSp>
        <p:nvGrpSpPr>
          <p:cNvPr id="3" name="组合 23"/>
          <p:cNvGrpSpPr/>
          <p:nvPr>
            <p:custDataLst>
              <p:tags r:id="rId2"/>
            </p:custDataLst>
          </p:nvPr>
        </p:nvGrpSpPr>
        <p:grpSpPr bwMode="auto">
          <a:xfrm>
            <a:off x="2936875" y="973138"/>
            <a:ext cx="4025899" cy="828675"/>
            <a:chOff x="2281163" y="1611261"/>
            <a:chExt cx="4870894" cy="878044"/>
          </a:xfrm>
        </p:grpSpPr>
        <p:sp>
          <p:nvSpPr>
            <p:cNvPr id="25" name="椭圆 24"/>
            <p:cNvSpPr/>
            <p:nvPr>
              <p:custDataLst>
                <p:tags r:id="rId39"/>
              </p:custDataLst>
            </p:nvPr>
          </p:nvSpPr>
          <p:spPr>
            <a:xfrm>
              <a:off x="2563506" y="2349692"/>
              <a:ext cx="1928383" cy="89151"/>
            </a:xfrm>
            <a:prstGeom prst="ellipse">
              <a:avLst/>
            </a:prstGeom>
            <a:solidFill>
              <a:srgbClr val="929292"/>
            </a:solidFill>
            <a:ln>
              <a:noFill/>
            </a:ln>
            <a:effectLst>
              <a:outerShdw blurRad="203200" dist="635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  <p:sp>
          <p:nvSpPr>
            <p:cNvPr id="26" name="椭圆 25"/>
            <p:cNvSpPr/>
            <p:nvPr>
              <p:custDataLst>
                <p:tags r:id="rId40"/>
              </p:custDataLst>
            </p:nvPr>
          </p:nvSpPr>
          <p:spPr>
            <a:xfrm>
              <a:off x="4814567" y="1690318"/>
              <a:ext cx="161339" cy="724976"/>
            </a:xfrm>
            <a:prstGeom prst="ellipse">
              <a:avLst/>
            </a:prstGeom>
            <a:solidFill>
              <a:srgbClr val="929292"/>
            </a:solidFill>
            <a:ln>
              <a:noFill/>
            </a:ln>
            <a:effectLst>
              <a:outerShdw blurRad="88900" dist="38100" algn="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  <p:sp>
          <p:nvSpPr>
            <p:cNvPr id="27" name="圆角矩形 26"/>
            <p:cNvSpPr/>
            <p:nvPr>
              <p:custDataLst>
                <p:tags r:id="rId41"/>
              </p:custDataLst>
            </p:nvPr>
          </p:nvSpPr>
          <p:spPr>
            <a:xfrm>
              <a:off x="2294607" y="1621353"/>
              <a:ext cx="4857450" cy="867952"/>
            </a:xfrm>
            <a:prstGeom prst="round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  <p:sp>
          <p:nvSpPr>
            <p:cNvPr id="28" name="椭圆 27"/>
            <p:cNvSpPr/>
            <p:nvPr>
              <p:custDataLst>
                <p:tags r:id="rId42"/>
              </p:custDataLst>
            </p:nvPr>
          </p:nvSpPr>
          <p:spPr>
            <a:xfrm rot="19100856">
              <a:off x="2914994" y="2088971"/>
              <a:ext cx="562766" cy="171572"/>
            </a:xfrm>
            <a:prstGeom prst="ellipse">
              <a:avLst/>
            </a:prstGeom>
            <a:solidFill>
              <a:srgbClr val="929292"/>
            </a:solidFill>
            <a:ln>
              <a:noFill/>
            </a:ln>
            <a:effectLst>
              <a:outerShdw blurRad="139700" dist="63500" dir="5400000" sx="101000" sy="101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  <p:sp>
          <p:nvSpPr>
            <p:cNvPr id="29" name="椭圆 28"/>
            <p:cNvSpPr/>
            <p:nvPr>
              <p:custDataLst>
                <p:tags r:id="rId43"/>
              </p:custDataLst>
            </p:nvPr>
          </p:nvSpPr>
          <p:spPr>
            <a:xfrm>
              <a:off x="2285004" y="1671816"/>
              <a:ext cx="161339" cy="724974"/>
            </a:xfrm>
            <a:prstGeom prst="ellipse">
              <a:avLst/>
            </a:prstGeom>
            <a:solidFill>
              <a:srgbClr val="929292"/>
            </a:solidFill>
            <a:ln>
              <a:noFill/>
            </a:ln>
            <a:effectLst>
              <a:outerShdw blurRad="88900" dist="38100" dir="10800000" algn="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  <p:sp>
          <p:nvSpPr>
            <p:cNvPr id="30" name="Freeform 18"/>
            <p:cNvSpPr/>
            <p:nvPr>
              <p:custDataLst>
                <p:tags r:id="rId44"/>
              </p:custDataLst>
            </p:nvPr>
          </p:nvSpPr>
          <p:spPr bwMode="auto">
            <a:xfrm>
              <a:off x="2281163" y="1611261"/>
              <a:ext cx="1236663" cy="878044"/>
            </a:xfrm>
            <a:custGeom>
              <a:avLst/>
              <a:gdLst>
                <a:gd name="T0" fmla="*/ 328 w 328"/>
                <a:gd name="T1" fmla="*/ 129 h 258"/>
                <a:gd name="T2" fmla="*/ 199 w 328"/>
                <a:gd name="T3" fmla="*/ 258 h 258"/>
                <a:gd name="T4" fmla="*/ 13 w 328"/>
                <a:gd name="T5" fmla="*/ 258 h 258"/>
                <a:gd name="T6" fmla="*/ 0 w 328"/>
                <a:gd name="T7" fmla="*/ 245 h 258"/>
                <a:gd name="T8" fmla="*/ 0 w 328"/>
                <a:gd name="T9" fmla="*/ 13 h 258"/>
                <a:gd name="T10" fmla="*/ 13 w 328"/>
                <a:gd name="T11" fmla="*/ 0 h 258"/>
                <a:gd name="T12" fmla="*/ 199 w 328"/>
                <a:gd name="T13" fmla="*/ 0 h 258"/>
                <a:gd name="T14" fmla="*/ 328 w 328"/>
                <a:gd name="T15" fmla="*/ 129 h 2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28" h="258">
                  <a:moveTo>
                    <a:pt x="328" y="129"/>
                  </a:moveTo>
                  <a:cubicBezTo>
                    <a:pt x="199" y="258"/>
                    <a:pt x="199" y="258"/>
                    <a:pt x="199" y="258"/>
                  </a:cubicBezTo>
                  <a:cubicBezTo>
                    <a:pt x="13" y="258"/>
                    <a:pt x="13" y="258"/>
                    <a:pt x="13" y="258"/>
                  </a:cubicBezTo>
                  <a:cubicBezTo>
                    <a:pt x="6" y="258"/>
                    <a:pt x="0" y="252"/>
                    <a:pt x="0" y="245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0" y="6"/>
                    <a:pt x="6" y="0"/>
                    <a:pt x="13" y="0"/>
                  </a:cubicBezTo>
                  <a:cubicBezTo>
                    <a:pt x="199" y="0"/>
                    <a:pt x="199" y="0"/>
                    <a:pt x="199" y="0"/>
                  </a:cubicBezTo>
                  <a:lnTo>
                    <a:pt x="328" y="129"/>
                  </a:lnTo>
                  <a:close/>
                </a:path>
              </a:pathLst>
            </a:custGeom>
            <a:gradFill flip="none" rotWithShape="1">
              <a:gsLst>
                <a:gs pos="45000">
                  <a:srgbClr val="EAEAEA"/>
                </a:gs>
                <a:gs pos="0">
                  <a:srgbClr val="FFFFFF">
                    <a:alpha val="89804"/>
                  </a:srgbClr>
                </a:gs>
                <a:gs pos="54000">
                  <a:srgbClr val="D9D9D9"/>
                </a:gs>
                <a:gs pos="100000">
                  <a:srgbClr val="D9D9D9"/>
                </a:gs>
              </a:gsLst>
              <a:lin ang="5400000" scaled="1"/>
              <a:tileRect/>
            </a:gradFill>
            <a:ln>
              <a:noFill/>
            </a:ln>
          </p:spPr>
          <p:txBody>
            <a:bodyPr/>
            <a:lstStyle/>
            <a:p>
              <a:pPr>
                <a:defRPr/>
              </a:pPr>
              <a:endParaRPr lang="zh-CN" altLang="en-US"/>
            </a:p>
          </p:txBody>
        </p:sp>
        <p:sp>
          <p:nvSpPr>
            <p:cNvPr id="3134" name="文本框 39"/>
            <p:cNvSpPr txBox="1">
              <a:spLocks noChangeArrowheads="1"/>
            </p:cNvSpPr>
            <p:nvPr>
              <p:custDataLst>
                <p:tags r:id="rId45"/>
              </p:custDataLst>
            </p:nvPr>
          </p:nvSpPr>
          <p:spPr bwMode="auto">
            <a:xfrm>
              <a:off x="2371792" y="1811617"/>
              <a:ext cx="686409" cy="407152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>
              <a:spAutoFit/>
            </a:bodyPr>
            <a:lstStyle/>
            <a:p>
              <a:pPr algn="ctr"/>
              <a:r>
                <a:rPr lang="en-US" altLang="zh-CN">
                  <a:solidFill>
                    <a:schemeClr val="accent1"/>
                  </a:solidFill>
                  <a:latin typeface="Impact MT Std"/>
                  <a:ea typeface="微软雅黑" panose="020B0503020204020204" pitchFamily="34" charset="-122"/>
                </a:rPr>
                <a:t>01</a:t>
              </a:r>
              <a:endParaRPr lang="zh-CN" altLang="en-US">
                <a:solidFill>
                  <a:schemeClr val="accent1"/>
                </a:solidFill>
                <a:latin typeface="Impact MT Std"/>
                <a:ea typeface="微软雅黑" panose="020B0503020204020204" pitchFamily="34" charset="-122"/>
              </a:endParaRPr>
            </a:p>
          </p:txBody>
        </p:sp>
        <p:sp>
          <p:nvSpPr>
            <p:cNvPr id="3135" name="文本框 51"/>
            <p:cNvSpPr txBox="1">
              <a:spLocks noChangeArrowheads="1"/>
            </p:cNvSpPr>
            <p:nvPr>
              <p:custDataLst>
                <p:tags r:id="rId46"/>
              </p:custDataLst>
            </p:nvPr>
          </p:nvSpPr>
          <p:spPr bwMode="auto">
            <a:xfrm>
              <a:off x="3529760" y="1818294"/>
              <a:ext cx="2730903" cy="423438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>
              <a:spAutoFit/>
            </a:bodyPr>
            <a:lstStyle/>
            <a:p>
              <a:pPr marL="0" lvl="1" algn="ctr"/>
              <a:r>
                <a:rPr lang="zh-CN" altLang="en-US" sz="2000" b="1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触摸一体机介绍</a:t>
              </a:r>
            </a:p>
          </p:txBody>
        </p:sp>
      </p:grpSp>
      <p:sp>
        <p:nvSpPr>
          <p:cNvPr id="37" name="文本框 30"/>
          <p:cNvSpPr txBox="1">
            <a:spLocks noChangeArrowheads="1"/>
          </p:cNvSpPr>
          <p:nvPr/>
        </p:nvSpPr>
        <p:spPr bwMode="auto">
          <a:xfrm>
            <a:off x="515938" y="2786063"/>
            <a:ext cx="1865312" cy="6762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lIns="105970" tIns="52985" rIns="105970" bIns="52985">
            <a:spAutoFit/>
          </a:bodyPr>
          <a:lstStyle/>
          <a:p>
            <a:pPr algn="ctr"/>
            <a:r>
              <a:rPr lang="zh-CN" altLang="en-US" sz="3700" b="1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目 录</a:t>
            </a:r>
          </a:p>
        </p:txBody>
      </p:sp>
      <p:grpSp>
        <p:nvGrpSpPr>
          <p:cNvPr id="4" name="组合 40"/>
          <p:cNvGrpSpPr/>
          <p:nvPr>
            <p:custDataLst>
              <p:tags r:id="rId3"/>
            </p:custDataLst>
          </p:nvPr>
        </p:nvGrpSpPr>
        <p:grpSpPr bwMode="auto">
          <a:xfrm>
            <a:off x="3021013" y="2176463"/>
            <a:ext cx="4619625" cy="785812"/>
            <a:chOff x="2382718" y="1625209"/>
            <a:chExt cx="5832648" cy="867687"/>
          </a:xfrm>
        </p:grpSpPr>
        <p:sp>
          <p:nvSpPr>
            <p:cNvPr id="42" name="椭圆 41"/>
            <p:cNvSpPr/>
            <p:nvPr>
              <p:custDataLst>
                <p:tags r:id="rId37"/>
              </p:custDataLst>
            </p:nvPr>
          </p:nvSpPr>
          <p:spPr>
            <a:xfrm>
              <a:off x="8055018" y="1642738"/>
              <a:ext cx="160348" cy="723949"/>
            </a:xfrm>
            <a:prstGeom prst="ellipse">
              <a:avLst/>
            </a:prstGeom>
            <a:solidFill>
              <a:srgbClr val="929292"/>
            </a:solidFill>
            <a:ln>
              <a:noFill/>
            </a:ln>
            <a:effectLst>
              <a:outerShdw blurRad="88900" dist="38100" algn="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  <p:sp>
          <p:nvSpPr>
            <p:cNvPr id="43" name="圆角矩形 42"/>
            <p:cNvSpPr/>
            <p:nvPr>
              <p:custDataLst>
                <p:tags r:id="rId38"/>
              </p:custDataLst>
            </p:nvPr>
          </p:nvSpPr>
          <p:spPr>
            <a:xfrm>
              <a:off x="2382718" y="1625209"/>
              <a:ext cx="5832648" cy="867687"/>
            </a:xfrm>
            <a:prstGeom prst="roundRect">
              <a:avLst/>
            </a:prstGeom>
            <a:solidFill>
              <a:srgbClr val="EEEEEE"/>
            </a:solidFill>
            <a:ln>
              <a:noFill/>
            </a:ln>
            <a:effectLst>
              <a:innerShdw blurRad="63500" dist="50800" dir="108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</p:grpSp>
      <p:grpSp>
        <p:nvGrpSpPr>
          <p:cNvPr id="5" name="组合 43"/>
          <p:cNvGrpSpPr/>
          <p:nvPr>
            <p:custDataLst>
              <p:tags r:id="rId4"/>
            </p:custDataLst>
          </p:nvPr>
        </p:nvGrpSpPr>
        <p:grpSpPr bwMode="auto">
          <a:xfrm>
            <a:off x="2936875" y="2128835"/>
            <a:ext cx="4047653" cy="830261"/>
            <a:chOff x="2281163" y="1611261"/>
            <a:chExt cx="4897213" cy="878044"/>
          </a:xfrm>
        </p:grpSpPr>
        <p:sp>
          <p:nvSpPr>
            <p:cNvPr id="45" name="椭圆 44"/>
            <p:cNvSpPr/>
            <p:nvPr>
              <p:custDataLst>
                <p:tags r:id="rId29"/>
              </p:custDataLst>
            </p:nvPr>
          </p:nvSpPr>
          <p:spPr>
            <a:xfrm>
              <a:off x="2563506" y="2398646"/>
              <a:ext cx="1928382" cy="90659"/>
            </a:xfrm>
            <a:prstGeom prst="ellipse">
              <a:avLst/>
            </a:prstGeom>
            <a:solidFill>
              <a:srgbClr val="929292"/>
            </a:solidFill>
            <a:ln>
              <a:noFill/>
            </a:ln>
            <a:effectLst>
              <a:outerShdw blurRad="203200" dist="635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  <p:sp>
          <p:nvSpPr>
            <p:cNvPr id="46" name="椭圆 45"/>
            <p:cNvSpPr/>
            <p:nvPr>
              <p:custDataLst>
                <p:tags r:id="rId30"/>
              </p:custDataLst>
            </p:nvPr>
          </p:nvSpPr>
          <p:spPr>
            <a:xfrm>
              <a:off x="4814566" y="1690167"/>
              <a:ext cx="161339" cy="725268"/>
            </a:xfrm>
            <a:prstGeom prst="ellipse">
              <a:avLst/>
            </a:prstGeom>
            <a:solidFill>
              <a:srgbClr val="929292"/>
            </a:solidFill>
            <a:ln>
              <a:noFill/>
            </a:ln>
            <a:effectLst>
              <a:outerShdw blurRad="88900" dist="38100" algn="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  <p:sp>
          <p:nvSpPr>
            <p:cNvPr id="47" name="圆角矩形 46"/>
            <p:cNvSpPr/>
            <p:nvPr>
              <p:custDataLst>
                <p:tags r:id="rId31"/>
              </p:custDataLst>
            </p:nvPr>
          </p:nvSpPr>
          <p:spPr>
            <a:xfrm>
              <a:off x="2294607" y="1621334"/>
              <a:ext cx="4857449" cy="867971"/>
            </a:xfrm>
            <a:prstGeom prst="round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  <p:sp>
          <p:nvSpPr>
            <p:cNvPr id="48" name="椭圆 47"/>
            <p:cNvSpPr/>
            <p:nvPr>
              <p:custDataLst>
                <p:tags r:id="rId32"/>
              </p:custDataLst>
            </p:nvPr>
          </p:nvSpPr>
          <p:spPr>
            <a:xfrm rot="19100856">
              <a:off x="2914994" y="2088058"/>
              <a:ext cx="562766" cy="171244"/>
            </a:xfrm>
            <a:prstGeom prst="ellipse">
              <a:avLst/>
            </a:prstGeom>
            <a:solidFill>
              <a:srgbClr val="929292"/>
            </a:solidFill>
            <a:ln>
              <a:noFill/>
            </a:ln>
            <a:effectLst>
              <a:outerShdw blurRad="139700" dist="63500" dir="5400000" sx="101000" sy="101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  <p:sp>
          <p:nvSpPr>
            <p:cNvPr id="49" name="椭圆 48"/>
            <p:cNvSpPr/>
            <p:nvPr>
              <p:custDataLst>
                <p:tags r:id="rId33"/>
              </p:custDataLst>
            </p:nvPr>
          </p:nvSpPr>
          <p:spPr>
            <a:xfrm>
              <a:off x="2285004" y="1673378"/>
              <a:ext cx="161339" cy="723590"/>
            </a:xfrm>
            <a:prstGeom prst="ellipse">
              <a:avLst/>
            </a:prstGeom>
            <a:solidFill>
              <a:srgbClr val="929292"/>
            </a:solidFill>
            <a:ln>
              <a:noFill/>
            </a:ln>
            <a:effectLst>
              <a:outerShdw blurRad="88900" dist="38100" dir="10800000" algn="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  <p:sp>
          <p:nvSpPr>
            <p:cNvPr id="50" name="Freeform 18"/>
            <p:cNvSpPr/>
            <p:nvPr>
              <p:custDataLst>
                <p:tags r:id="rId34"/>
              </p:custDataLst>
            </p:nvPr>
          </p:nvSpPr>
          <p:spPr bwMode="auto">
            <a:xfrm>
              <a:off x="2281163" y="1611261"/>
              <a:ext cx="1236663" cy="878044"/>
            </a:xfrm>
            <a:custGeom>
              <a:avLst/>
              <a:gdLst>
                <a:gd name="T0" fmla="*/ 328 w 328"/>
                <a:gd name="T1" fmla="*/ 129 h 258"/>
                <a:gd name="T2" fmla="*/ 199 w 328"/>
                <a:gd name="T3" fmla="*/ 258 h 258"/>
                <a:gd name="T4" fmla="*/ 13 w 328"/>
                <a:gd name="T5" fmla="*/ 258 h 258"/>
                <a:gd name="T6" fmla="*/ 0 w 328"/>
                <a:gd name="T7" fmla="*/ 245 h 258"/>
                <a:gd name="T8" fmla="*/ 0 w 328"/>
                <a:gd name="T9" fmla="*/ 13 h 258"/>
                <a:gd name="T10" fmla="*/ 13 w 328"/>
                <a:gd name="T11" fmla="*/ 0 h 258"/>
                <a:gd name="T12" fmla="*/ 199 w 328"/>
                <a:gd name="T13" fmla="*/ 0 h 258"/>
                <a:gd name="T14" fmla="*/ 328 w 328"/>
                <a:gd name="T15" fmla="*/ 129 h 2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28" h="258">
                  <a:moveTo>
                    <a:pt x="328" y="129"/>
                  </a:moveTo>
                  <a:cubicBezTo>
                    <a:pt x="199" y="258"/>
                    <a:pt x="199" y="258"/>
                    <a:pt x="199" y="258"/>
                  </a:cubicBezTo>
                  <a:cubicBezTo>
                    <a:pt x="13" y="258"/>
                    <a:pt x="13" y="258"/>
                    <a:pt x="13" y="258"/>
                  </a:cubicBezTo>
                  <a:cubicBezTo>
                    <a:pt x="6" y="258"/>
                    <a:pt x="0" y="252"/>
                    <a:pt x="0" y="245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0" y="6"/>
                    <a:pt x="6" y="0"/>
                    <a:pt x="13" y="0"/>
                  </a:cubicBezTo>
                  <a:cubicBezTo>
                    <a:pt x="199" y="0"/>
                    <a:pt x="199" y="0"/>
                    <a:pt x="199" y="0"/>
                  </a:cubicBezTo>
                  <a:lnTo>
                    <a:pt x="328" y="129"/>
                  </a:lnTo>
                  <a:close/>
                </a:path>
              </a:pathLst>
            </a:custGeom>
            <a:gradFill flip="none" rotWithShape="1">
              <a:gsLst>
                <a:gs pos="45000">
                  <a:srgbClr val="EAEAEA"/>
                </a:gs>
                <a:gs pos="0">
                  <a:srgbClr val="FFFFFF">
                    <a:alpha val="89804"/>
                  </a:srgbClr>
                </a:gs>
                <a:gs pos="54000">
                  <a:srgbClr val="D9D9D9"/>
                </a:gs>
                <a:gs pos="100000">
                  <a:srgbClr val="D9D9D9"/>
                </a:gs>
              </a:gsLst>
              <a:lin ang="5400000" scaled="1"/>
              <a:tileRect/>
            </a:gradFill>
            <a:ln>
              <a:noFill/>
            </a:ln>
          </p:spPr>
          <p:txBody>
            <a:bodyPr/>
            <a:lstStyle/>
            <a:p>
              <a:pPr>
                <a:defRPr/>
              </a:pPr>
              <a:endParaRPr lang="zh-CN" altLang="en-US"/>
            </a:p>
          </p:txBody>
        </p:sp>
        <p:sp>
          <p:nvSpPr>
            <p:cNvPr id="3120" name="文本框 39"/>
            <p:cNvSpPr txBox="1">
              <a:spLocks noChangeArrowheads="1"/>
            </p:cNvSpPr>
            <p:nvPr>
              <p:custDataLst>
                <p:tags r:id="rId35"/>
              </p:custDataLst>
            </p:nvPr>
          </p:nvSpPr>
          <p:spPr bwMode="auto">
            <a:xfrm>
              <a:off x="2371792" y="1811617"/>
              <a:ext cx="686409" cy="407152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>
              <a:spAutoFit/>
            </a:bodyPr>
            <a:lstStyle/>
            <a:p>
              <a:pPr algn="ctr"/>
              <a:r>
                <a:rPr lang="en-US" altLang="zh-CN">
                  <a:solidFill>
                    <a:schemeClr val="accent1"/>
                  </a:solidFill>
                  <a:latin typeface="Impact MT Std"/>
                  <a:ea typeface="微软雅黑" panose="020B0503020204020204" pitchFamily="34" charset="-122"/>
                </a:rPr>
                <a:t>02</a:t>
              </a:r>
              <a:endParaRPr lang="zh-CN" altLang="en-US">
                <a:solidFill>
                  <a:schemeClr val="accent1"/>
                </a:solidFill>
                <a:latin typeface="Impact MT Std"/>
                <a:ea typeface="微软雅黑" panose="020B0503020204020204" pitchFamily="34" charset="-122"/>
              </a:endParaRPr>
            </a:p>
          </p:txBody>
        </p:sp>
        <p:sp>
          <p:nvSpPr>
            <p:cNvPr id="3121" name="文本框 51"/>
            <p:cNvSpPr txBox="1">
              <a:spLocks noChangeArrowheads="1"/>
            </p:cNvSpPr>
            <p:nvPr>
              <p:custDataLst>
                <p:tags r:id="rId36"/>
              </p:custDataLst>
            </p:nvPr>
          </p:nvSpPr>
          <p:spPr bwMode="auto">
            <a:xfrm>
              <a:off x="3474366" y="1796489"/>
              <a:ext cx="3704010" cy="423137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square">
              <a:spAutoFit/>
            </a:bodyPr>
            <a:lstStyle/>
            <a:p>
              <a:pPr marL="0" lvl="1" algn="ctr"/>
              <a:r>
                <a:rPr lang="zh-CN" altLang="en-US" sz="200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触摸查询系统组成与概要</a:t>
              </a:r>
            </a:p>
          </p:txBody>
        </p:sp>
      </p:grpSp>
      <p:grpSp>
        <p:nvGrpSpPr>
          <p:cNvPr id="6" name="组合 60"/>
          <p:cNvGrpSpPr/>
          <p:nvPr>
            <p:custDataLst>
              <p:tags r:id="rId5"/>
            </p:custDataLst>
          </p:nvPr>
        </p:nvGrpSpPr>
        <p:grpSpPr bwMode="auto">
          <a:xfrm>
            <a:off x="3021013" y="3333750"/>
            <a:ext cx="4619625" cy="785813"/>
            <a:chOff x="2382718" y="1625209"/>
            <a:chExt cx="5832648" cy="867687"/>
          </a:xfrm>
        </p:grpSpPr>
        <p:sp>
          <p:nvSpPr>
            <p:cNvPr id="62" name="椭圆 61"/>
            <p:cNvSpPr/>
            <p:nvPr>
              <p:custDataLst>
                <p:tags r:id="rId27"/>
              </p:custDataLst>
            </p:nvPr>
          </p:nvSpPr>
          <p:spPr>
            <a:xfrm>
              <a:off x="8055018" y="1642738"/>
              <a:ext cx="160348" cy="723949"/>
            </a:xfrm>
            <a:prstGeom prst="ellipse">
              <a:avLst/>
            </a:prstGeom>
            <a:solidFill>
              <a:srgbClr val="929292"/>
            </a:solidFill>
            <a:ln>
              <a:noFill/>
            </a:ln>
            <a:effectLst>
              <a:outerShdw blurRad="88900" dist="38100" algn="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  <p:sp>
          <p:nvSpPr>
            <p:cNvPr id="63" name="圆角矩形 62"/>
            <p:cNvSpPr/>
            <p:nvPr>
              <p:custDataLst>
                <p:tags r:id="rId28"/>
              </p:custDataLst>
            </p:nvPr>
          </p:nvSpPr>
          <p:spPr>
            <a:xfrm>
              <a:off x="2382718" y="1625209"/>
              <a:ext cx="5832648" cy="867687"/>
            </a:xfrm>
            <a:prstGeom prst="roundRect">
              <a:avLst/>
            </a:prstGeom>
            <a:solidFill>
              <a:srgbClr val="EEEEEE"/>
            </a:solidFill>
            <a:ln>
              <a:noFill/>
            </a:ln>
            <a:effectLst>
              <a:innerShdw blurRad="63500" dist="50800" dir="108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</p:grpSp>
      <p:grpSp>
        <p:nvGrpSpPr>
          <p:cNvPr id="7" name="组合 63"/>
          <p:cNvGrpSpPr/>
          <p:nvPr>
            <p:custDataLst>
              <p:tags r:id="rId6"/>
            </p:custDataLst>
          </p:nvPr>
        </p:nvGrpSpPr>
        <p:grpSpPr bwMode="auto">
          <a:xfrm>
            <a:off x="2936875" y="3286125"/>
            <a:ext cx="4046538" cy="830263"/>
            <a:chOff x="2281163" y="1611261"/>
            <a:chExt cx="4896544" cy="878044"/>
          </a:xfrm>
        </p:grpSpPr>
        <p:sp>
          <p:nvSpPr>
            <p:cNvPr id="65" name="椭圆 64"/>
            <p:cNvSpPr/>
            <p:nvPr>
              <p:custDataLst>
                <p:tags r:id="rId19"/>
              </p:custDataLst>
            </p:nvPr>
          </p:nvSpPr>
          <p:spPr>
            <a:xfrm>
              <a:off x="2563546" y="2398647"/>
              <a:ext cx="1928650" cy="90658"/>
            </a:xfrm>
            <a:prstGeom prst="ellipse">
              <a:avLst/>
            </a:prstGeom>
            <a:solidFill>
              <a:srgbClr val="929292"/>
            </a:solidFill>
            <a:ln>
              <a:noFill/>
            </a:ln>
            <a:effectLst>
              <a:outerShdw blurRad="203200" dist="635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  <p:sp>
          <p:nvSpPr>
            <p:cNvPr id="66" name="椭圆 65"/>
            <p:cNvSpPr/>
            <p:nvPr>
              <p:custDataLst>
                <p:tags r:id="rId20"/>
              </p:custDataLst>
            </p:nvPr>
          </p:nvSpPr>
          <p:spPr>
            <a:xfrm>
              <a:off x="4814918" y="1690168"/>
              <a:ext cx="159440" cy="725267"/>
            </a:xfrm>
            <a:prstGeom prst="ellipse">
              <a:avLst/>
            </a:prstGeom>
            <a:solidFill>
              <a:srgbClr val="929292"/>
            </a:solidFill>
            <a:ln>
              <a:noFill/>
            </a:ln>
            <a:effectLst>
              <a:outerShdw blurRad="88900" dist="38100" algn="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  <p:sp>
          <p:nvSpPr>
            <p:cNvPr id="67" name="圆角矩形 66"/>
            <p:cNvSpPr/>
            <p:nvPr>
              <p:custDataLst>
                <p:tags r:id="rId21"/>
              </p:custDataLst>
            </p:nvPr>
          </p:nvSpPr>
          <p:spPr>
            <a:xfrm>
              <a:off x="2294610" y="1621334"/>
              <a:ext cx="4883097" cy="867971"/>
            </a:xfrm>
            <a:prstGeom prst="round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  <p:sp>
          <p:nvSpPr>
            <p:cNvPr id="68" name="椭圆 67"/>
            <p:cNvSpPr/>
            <p:nvPr>
              <p:custDataLst>
                <p:tags r:id="rId22"/>
              </p:custDataLst>
            </p:nvPr>
          </p:nvSpPr>
          <p:spPr>
            <a:xfrm rot="19100856">
              <a:off x="2915082" y="2088057"/>
              <a:ext cx="562844" cy="171244"/>
            </a:xfrm>
            <a:prstGeom prst="ellipse">
              <a:avLst/>
            </a:prstGeom>
            <a:solidFill>
              <a:srgbClr val="929292"/>
            </a:solidFill>
            <a:ln>
              <a:noFill/>
            </a:ln>
            <a:effectLst>
              <a:outerShdw blurRad="139700" dist="63500" dir="5400000" sx="101000" sy="101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  <p:sp>
          <p:nvSpPr>
            <p:cNvPr id="69" name="椭圆 68"/>
            <p:cNvSpPr/>
            <p:nvPr>
              <p:custDataLst>
                <p:tags r:id="rId23"/>
              </p:custDataLst>
            </p:nvPr>
          </p:nvSpPr>
          <p:spPr>
            <a:xfrm>
              <a:off x="2285005" y="1673379"/>
              <a:ext cx="161361" cy="723588"/>
            </a:xfrm>
            <a:prstGeom prst="ellipse">
              <a:avLst/>
            </a:prstGeom>
            <a:solidFill>
              <a:srgbClr val="929292"/>
            </a:solidFill>
            <a:ln>
              <a:noFill/>
            </a:ln>
            <a:effectLst>
              <a:outerShdw blurRad="88900" dist="38100" dir="10800000" algn="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  <p:sp>
          <p:nvSpPr>
            <p:cNvPr id="70" name="Freeform 18"/>
            <p:cNvSpPr/>
            <p:nvPr>
              <p:custDataLst>
                <p:tags r:id="rId24"/>
              </p:custDataLst>
            </p:nvPr>
          </p:nvSpPr>
          <p:spPr bwMode="auto">
            <a:xfrm>
              <a:off x="2281163" y="1611261"/>
              <a:ext cx="1236663" cy="878044"/>
            </a:xfrm>
            <a:custGeom>
              <a:avLst/>
              <a:gdLst>
                <a:gd name="T0" fmla="*/ 328 w 328"/>
                <a:gd name="T1" fmla="*/ 129 h 258"/>
                <a:gd name="T2" fmla="*/ 199 w 328"/>
                <a:gd name="T3" fmla="*/ 258 h 258"/>
                <a:gd name="T4" fmla="*/ 13 w 328"/>
                <a:gd name="T5" fmla="*/ 258 h 258"/>
                <a:gd name="T6" fmla="*/ 0 w 328"/>
                <a:gd name="T7" fmla="*/ 245 h 258"/>
                <a:gd name="T8" fmla="*/ 0 w 328"/>
                <a:gd name="T9" fmla="*/ 13 h 258"/>
                <a:gd name="T10" fmla="*/ 13 w 328"/>
                <a:gd name="T11" fmla="*/ 0 h 258"/>
                <a:gd name="T12" fmla="*/ 199 w 328"/>
                <a:gd name="T13" fmla="*/ 0 h 258"/>
                <a:gd name="T14" fmla="*/ 328 w 328"/>
                <a:gd name="T15" fmla="*/ 129 h 2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28" h="258">
                  <a:moveTo>
                    <a:pt x="328" y="129"/>
                  </a:moveTo>
                  <a:cubicBezTo>
                    <a:pt x="199" y="258"/>
                    <a:pt x="199" y="258"/>
                    <a:pt x="199" y="258"/>
                  </a:cubicBezTo>
                  <a:cubicBezTo>
                    <a:pt x="13" y="258"/>
                    <a:pt x="13" y="258"/>
                    <a:pt x="13" y="258"/>
                  </a:cubicBezTo>
                  <a:cubicBezTo>
                    <a:pt x="6" y="258"/>
                    <a:pt x="0" y="252"/>
                    <a:pt x="0" y="245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0" y="6"/>
                    <a:pt x="6" y="0"/>
                    <a:pt x="13" y="0"/>
                  </a:cubicBezTo>
                  <a:cubicBezTo>
                    <a:pt x="199" y="0"/>
                    <a:pt x="199" y="0"/>
                    <a:pt x="199" y="0"/>
                  </a:cubicBezTo>
                  <a:lnTo>
                    <a:pt x="328" y="129"/>
                  </a:lnTo>
                  <a:close/>
                </a:path>
              </a:pathLst>
            </a:custGeom>
            <a:gradFill flip="none" rotWithShape="1">
              <a:gsLst>
                <a:gs pos="45000">
                  <a:srgbClr val="EAEAEA"/>
                </a:gs>
                <a:gs pos="0">
                  <a:srgbClr val="FFFFFF">
                    <a:alpha val="89804"/>
                  </a:srgbClr>
                </a:gs>
                <a:gs pos="54000">
                  <a:srgbClr val="D9D9D9"/>
                </a:gs>
                <a:gs pos="100000">
                  <a:srgbClr val="D9D9D9"/>
                </a:gs>
              </a:gsLst>
              <a:lin ang="5400000" scaled="1"/>
              <a:tileRect/>
            </a:gradFill>
            <a:ln>
              <a:noFill/>
            </a:ln>
          </p:spPr>
          <p:txBody>
            <a:bodyPr/>
            <a:lstStyle/>
            <a:p>
              <a:pPr>
                <a:defRPr/>
              </a:pPr>
              <a:endParaRPr lang="zh-CN" altLang="en-US"/>
            </a:p>
          </p:txBody>
        </p:sp>
        <p:sp>
          <p:nvSpPr>
            <p:cNvPr id="3106" name="文本框 39"/>
            <p:cNvSpPr txBox="1">
              <a:spLocks noChangeArrowheads="1"/>
            </p:cNvSpPr>
            <p:nvPr>
              <p:custDataLst>
                <p:tags r:id="rId25"/>
              </p:custDataLst>
            </p:nvPr>
          </p:nvSpPr>
          <p:spPr bwMode="auto">
            <a:xfrm>
              <a:off x="2371792" y="1811617"/>
              <a:ext cx="686409" cy="407152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>
              <a:spAutoFit/>
            </a:bodyPr>
            <a:lstStyle/>
            <a:p>
              <a:pPr algn="ctr"/>
              <a:r>
                <a:rPr lang="en-US" altLang="zh-CN">
                  <a:solidFill>
                    <a:schemeClr val="accent1"/>
                  </a:solidFill>
                  <a:latin typeface="Impact MT Std"/>
                  <a:ea typeface="微软雅黑" panose="020B0503020204020204" pitchFamily="34" charset="-122"/>
                </a:rPr>
                <a:t>03</a:t>
              </a:r>
              <a:endParaRPr lang="zh-CN" altLang="en-US">
                <a:solidFill>
                  <a:schemeClr val="accent1"/>
                </a:solidFill>
                <a:latin typeface="Impact MT Std"/>
                <a:ea typeface="微软雅黑" panose="020B0503020204020204" pitchFamily="34" charset="-122"/>
              </a:endParaRPr>
            </a:p>
          </p:txBody>
        </p:sp>
        <p:sp>
          <p:nvSpPr>
            <p:cNvPr id="3107" name="文本框 51"/>
            <p:cNvSpPr txBox="1">
              <a:spLocks noChangeArrowheads="1"/>
            </p:cNvSpPr>
            <p:nvPr>
              <p:custDataLst>
                <p:tags r:id="rId26"/>
              </p:custDataLst>
            </p:nvPr>
          </p:nvSpPr>
          <p:spPr bwMode="auto">
            <a:xfrm>
              <a:off x="3616184" y="1819505"/>
              <a:ext cx="2765539" cy="421729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>
              <a:spAutoFit/>
            </a:bodyPr>
            <a:lstStyle/>
            <a:p>
              <a:pPr marL="0" lvl="1" algn="ctr"/>
              <a:r>
                <a:rPr lang="zh-CN" altLang="en-US" sz="2000" b="1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为何选择沃为科技</a:t>
              </a:r>
            </a:p>
          </p:txBody>
        </p:sp>
      </p:grpSp>
      <p:grpSp>
        <p:nvGrpSpPr>
          <p:cNvPr id="8" name="组合 60"/>
          <p:cNvGrpSpPr/>
          <p:nvPr>
            <p:custDataLst>
              <p:tags r:id="rId7"/>
            </p:custDataLst>
          </p:nvPr>
        </p:nvGrpSpPr>
        <p:grpSpPr bwMode="auto">
          <a:xfrm>
            <a:off x="3000375" y="4538663"/>
            <a:ext cx="4619625" cy="785812"/>
            <a:chOff x="2382718" y="1625209"/>
            <a:chExt cx="5832648" cy="867687"/>
          </a:xfrm>
        </p:grpSpPr>
        <p:sp>
          <p:nvSpPr>
            <p:cNvPr id="82" name="椭圆 81"/>
            <p:cNvSpPr/>
            <p:nvPr>
              <p:custDataLst>
                <p:tags r:id="rId17"/>
              </p:custDataLst>
            </p:nvPr>
          </p:nvSpPr>
          <p:spPr>
            <a:xfrm>
              <a:off x="8055018" y="1642738"/>
              <a:ext cx="160348" cy="723949"/>
            </a:xfrm>
            <a:prstGeom prst="ellipse">
              <a:avLst/>
            </a:prstGeom>
            <a:solidFill>
              <a:srgbClr val="929292"/>
            </a:solidFill>
            <a:ln>
              <a:noFill/>
            </a:ln>
            <a:effectLst>
              <a:outerShdw blurRad="88900" dist="38100" algn="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  <p:sp>
          <p:nvSpPr>
            <p:cNvPr id="83" name="圆角矩形 82"/>
            <p:cNvSpPr/>
            <p:nvPr>
              <p:custDataLst>
                <p:tags r:id="rId18"/>
              </p:custDataLst>
            </p:nvPr>
          </p:nvSpPr>
          <p:spPr>
            <a:xfrm>
              <a:off x="2382718" y="1625209"/>
              <a:ext cx="5832648" cy="867687"/>
            </a:xfrm>
            <a:prstGeom prst="roundRect">
              <a:avLst/>
            </a:prstGeom>
            <a:solidFill>
              <a:srgbClr val="EEEEEE"/>
            </a:solidFill>
            <a:ln>
              <a:noFill/>
            </a:ln>
            <a:effectLst>
              <a:innerShdw blurRad="63500" dist="50800" dir="108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</p:grpSp>
      <p:grpSp>
        <p:nvGrpSpPr>
          <p:cNvPr id="9" name="组合 63"/>
          <p:cNvGrpSpPr/>
          <p:nvPr>
            <p:custDataLst>
              <p:tags r:id="rId8"/>
            </p:custDataLst>
          </p:nvPr>
        </p:nvGrpSpPr>
        <p:grpSpPr bwMode="auto">
          <a:xfrm>
            <a:off x="2916238" y="4491038"/>
            <a:ext cx="4046537" cy="830262"/>
            <a:chOff x="2281163" y="1611261"/>
            <a:chExt cx="4896544" cy="878044"/>
          </a:xfrm>
        </p:grpSpPr>
        <p:sp>
          <p:nvSpPr>
            <p:cNvPr id="85" name="椭圆 84"/>
            <p:cNvSpPr/>
            <p:nvPr>
              <p:custDataLst>
                <p:tags r:id="rId9"/>
              </p:custDataLst>
            </p:nvPr>
          </p:nvSpPr>
          <p:spPr>
            <a:xfrm>
              <a:off x="2563545" y="2398646"/>
              <a:ext cx="1928651" cy="90659"/>
            </a:xfrm>
            <a:prstGeom prst="ellipse">
              <a:avLst/>
            </a:prstGeom>
            <a:solidFill>
              <a:srgbClr val="929292"/>
            </a:solidFill>
            <a:ln>
              <a:noFill/>
            </a:ln>
            <a:effectLst>
              <a:outerShdw blurRad="203200" dist="635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  <p:sp>
          <p:nvSpPr>
            <p:cNvPr id="86" name="椭圆 85"/>
            <p:cNvSpPr/>
            <p:nvPr>
              <p:custDataLst>
                <p:tags r:id="rId10"/>
              </p:custDataLst>
            </p:nvPr>
          </p:nvSpPr>
          <p:spPr>
            <a:xfrm>
              <a:off x="4814918" y="1690167"/>
              <a:ext cx="159441" cy="725268"/>
            </a:xfrm>
            <a:prstGeom prst="ellipse">
              <a:avLst/>
            </a:prstGeom>
            <a:solidFill>
              <a:srgbClr val="929292"/>
            </a:solidFill>
            <a:ln>
              <a:noFill/>
            </a:ln>
            <a:effectLst>
              <a:outerShdw blurRad="88900" dist="38100" algn="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  <p:sp>
          <p:nvSpPr>
            <p:cNvPr id="87" name="圆角矩形 86"/>
            <p:cNvSpPr/>
            <p:nvPr>
              <p:custDataLst>
                <p:tags r:id="rId11"/>
              </p:custDataLst>
            </p:nvPr>
          </p:nvSpPr>
          <p:spPr>
            <a:xfrm>
              <a:off x="2294609" y="1621334"/>
              <a:ext cx="4883098" cy="867971"/>
            </a:xfrm>
            <a:prstGeom prst="round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  <p:sp>
          <p:nvSpPr>
            <p:cNvPr id="88" name="椭圆 87"/>
            <p:cNvSpPr/>
            <p:nvPr>
              <p:custDataLst>
                <p:tags r:id="rId12"/>
              </p:custDataLst>
            </p:nvPr>
          </p:nvSpPr>
          <p:spPr>
            <a:xfrm rot="19100856">
              <a:off x="2915082" y="2088058"/>
              <a:ext cx="562843" cy="171244"/>
            </a:xfrm>
            <a:prstGeom prst="ellipse">
              <a:avLst/>
            </a:prstGeom>
            <a:solidFill>
              <a:srgbClr val="929292"/>
            </a:solidFill>
            <a:ln>
              <a:noFill/>
            </a:ln>
            <a:effectLst>
              <a:outerShdw blurRad="139700" dist="63500" dir="5400000" sx="101000" sy="101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  <p:sp>
          <p:nvSpPr>
            <p:cNvPr id="89" name="椭圆 88"/>
            <p:cNvSpPr/>
            <p:nvPr>
              <p:custDataLst>
                <p:tags r:id="rId13"/>
              </p:custDataLst>
            </p:nvPr>
          </p:nvSpPr>
          <p:spPr>
            <a:xfrm>
              <a:off x="2285005" y="1673378"/>
              <a:ext cx="161361" cy="723590"/>
            </a:xfrm>
            <a:prstGeom prst="ellipse">
              <a:avLst/>
            </a:prstGeom>
            <a:solidFill>
              <a:srgbClr val="929292"/>
            </a:solidFill>
            <a:ln>
              <a:noFill/>
            </a:ln>
            <a:effectLst>
              <a:outerShdw blurRad="88900" dist="38100" dir="10800000" algn="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  <p:sp>
          <p:nvSpPr>
            <p:cNvPr id="90" name="Freeform 18"/>
            <p:cNvSpPr/>
            <p:nvPr>
              <p:custDataLst>
                <p:tags r:id="rId14"/>
              </p:custDataLst>
            </p:nvPr>
          </p:nvSpPr>
          <p:spPr bwMode="auto">
            <a:xfrm>
              <a:off x="2281163" y="1611261"/>
              <a:ext cx="1236663" cy="878044"/>
            </a:xfrm>
            <a:custGeom>
              <a:avLst/>
              <a:gdLst>
                <a:gd name="T0" fmla="*/ 328 w 328"/>
                <a:gd name="T1" fmla="*/ 129 h 258"/>
                <a:gd name="T2" fmla="*/ 199 w 328"/>
                <a:gd name="T3" fmla="*/ 258 h 258"/>
                <a:gd name="T4" fmla="*/ 13 w 328"/>
                <a:gd name="T5" fmla="*/ 258 h 258"/>
                <a:gd name="T6" fmla="*/ 0 w 328"/>
                <a:gd name="T7" fmla="*/ 245 h 258"/>
                <a:gd name="T8" fmla="*/ 0 w 328"/>
                <a:gd name="T9" fmla="*/ 13 h 258"/>
                <a:gd name="T10" fmla="*/ 13 w 328"/>
                <a:gd name="T11" fmla="*/ 0 h 258"/>
                <a:gd name="T12" fmla="*/ 199 w 328"/>
                <a:gd name="T13" fmla="*/ 0 h 258"/>
                <a:gd name="T14" fmla="*/ 328 w 328"/>
                <a:gd name="T15" fmla="*/ 129 h 2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28" h="258">
                  <a:moveTo>
                    <a:pt x="328" y="129"/>
                  </a:moveTo>
                  <a:cubicBezTo>
                    <a:pt x="199" y="258"/>
                    <a:pt x="199" y="258"/>
                    <a:pt x="199" y="258"/>
                  </a:cubicBezTo>
                  <a:cubicBezTo>
                    <a:pt x="13" y="258"/>
                    <a:pt x="13" y="258"/>
                    <a:pt x="13" y="258"/>
                  </a:cubicBezTo>
                  <a:cubicBezTo>
                    <a:pt x="6" y="258"/>
                    <a:pt x="0" y="252"/>
                    <a:pt x="0" y="245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0" y="6"/>
                    <a:pt x="6" y="0"/>
                    <a:pt x="13" y="0"/>
                  </a:cubicBezTo>
                  <a:cubicBezTo>
                    <a:pt x="199" y="0"/>
                    <a:pt x="199" y="0"/>
                    <a:pt x="199" y="0"/>
                  </a:cubicBezTo>
                  <a:lnTo>
                    <a:pt x="328" y="129"/>
                  </a:lnTo>
                  <a:close/>
                </a:path>
              </a:pathLst>
            </a:custGeom>
            <a:gradFill flip="none" rotWithShape="1">
              <a:gsLst>
                <a:gs pos="45000">
                  <a:srgbClr val="EAEAEA"/>
                </a:gs>
                <a:gs pos="0">
                  <a:srgbClr val="FFFFFF">
                    <a:alpha val="89804"/>
                  </a:srgbClr>
                </a:gs>
                <a:gs pos="54000">
                  <a:srgbClr val="D9D9D9"/>
                </a:gs>
                <a:gs pos="100000">
                  <a:srgbClr val="D9D9D9"/>
                </a:gs>
              </a:gsLst>
              <a:lin ang="5400000" scaled="1"/>
              <a:tileRect/>
            </a:gradFill>
            <a:ln>
              <a:noFill/>
            </a:ln>
          </p:spPr>
          <p:txBody>
            <a:bodyPr/>
            <a:lstStyle/>
            <a:p>
              <a:pPr>
                <a:defRPr/>
              </a:pPr>
              <a:endParaRPr lang="zh-CN" altLang="en-US"/>
            </a:p>
          </p:txBody>
        </p:sp>
        <p:sp>
          <p:nvSpPr>
            <p:cNvPr id="3092" name="文本框 39"/>
            <p:cNvSpPr txBox="1">
              <a:spLocks noChangeArrowheads="1"/>
            </p:cNvSpPr>
            <p:nvPr>
              <p:custDataLst>
                <p:tags r:id="rId15"/>
              </p:custDataLst>
            </p:nvPr>
          </p:nvSpPr>
          <p:spPr bwMode="auto">
            <a:xfrm>
              <a:off x="2371792" y="1811617"/>
              <a:ext cx="686409" cy="407152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>
              <a:spAutoFit/>
            </a:bodyPr>
            <a:lstStyle/>
            <a:p>
              <a:pPr algn="ctr"/>
              <a:r>
                <a:rPr lang="en-US" altLang="zh-CN" dirty="0">
                  <a:solidFill>
                    <a:schemeClr val="accent1"/>
                  </a:solidFill>
                  <a:latin typeface="Impact MT Std"/>
                  <a:ea typeface="微软雅黑" panose="020B0503020204020204" pitchFamily="34" charset="-122"/>
                </a:rPr>
                <a:t>04</a:t>
              </a:r>
              <a:endParaRPr lang="zh-CN" altLang="en-US" dirty="0">
                <a:solidFill>
                  <a:schemeClr val="accent1"/>
                </a:solidFill>
                <a:latin typeface="Impact MT Std"/>
                <a:ea typeface="微软雅黑" panose="020B0503020204020204" pitchFamily="34" charset="-122"/>
              </a:endParaRPr>
            </a:p>
          </p:txBody>
        </p:sp>
        <p:sp>
          <p:nvSpPr>
            <p:cNvPr id="3093" name="文本框 51"/>
            <p:cNvSpPr txBox="1">
              <a:spLocks noChangeArrowheads="1"/>
            </p:cNvSpPr>
            <p:nvPr>
              <p:custDataLst>
                <p:tags r:id="rId16"/>
              </p:custDataLst>
            </p:nvPr>
          </p:nvSpPr>
          <p:spPr bwMode="auto">
            <a:xfrm>
              <a:off x="3516377" y="1829664"/>
              <a:ext cx="3236042" cy="421730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>
              <a:spAutoFit/>
            </a:bodyPr>
            <a:lstStyle/>
            <a:p>
              <a:pPr marL="0" lvl="1" algn="ctr"/>
              <a:r>
                <a:rPr lang="zh-CN" altLang="en-US" sz="2000" b="1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沃为科技支持与服务</a:t>
              </a:r>
            </a:p>
          </p:txBody>
        </p:sp>
      </p:grpSp>
      <p:pic>
        <p:nvPicPr>
          <p:cNvPr id="10" name="图片 9">
            <a:extLst>
              <a:ext uri="{FF2B5EF4-FFF2-40B4-BE49-F238E27FC236}">
                <a16:creationId xmlns:a16="http://schemas.microsoft.com/office/drawing/2014/main" id="{F3DFFE2A-4A17-E3A3-1AFA-01872868A916}"/>
              </a:ext>
            </a:extLst>
          </p:cNvPr>
          <p:cNvPicPr>
            <a:picLocks noChangeAspect="1"/>
          </p:cNvPicPr>
          <p:nvPr/>
        </p:nvPicPr>
        <p:blipFill>
          <a:blip r:embed="rId5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287" b="9287"/>
          <a:stretch/>
        </p:blipFill>
        <p:spPr>
          <a:xfrm>
            <a:off x="8856736" y="119970"/>
            <a:ext cx="1148787" cy="311805"/>
          </a:xfrm>
          <a:prstGeom prst="rect">
            <a:avLst/>
          </a:prstGeom>
        </p:spPr>
      </p:pic>
    </p:spTree>
  </p:cSld>
  <p:clrMapOvr>
    <a:masterClrMapping/>
  </p:clrMapOvr>
  <p:transition advClick="0" advTm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000"/>
                            </p:stCondLst>
                            <p:childTnLst>
                              <p:par>
                                <p:cTn id="3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3500"/>
                            </p:stCondLst>
                            <p:childTnLst>
                              <p:par>
                                <p:cTn id="40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4000"/>
                            </p:stCondLst>
                            <p:childTnLst>
                              <p:par>
                                <p:cTn id="4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7" name="Picture 2" descr="C:/Users/zhaoy/Desktop/背景色.jpg背景色"/>
          <p:cNvPicPr>
            <a:picLocks noChangeAspect="1"/>
          </p:cNvPicPr>
          <p:nvPr/>
        </p:nvPicPr>
        <p:blipFill>
          <a:blip r:embed="rId2"/>
          <a:srcRect l="6064" r="6617" b="5949"/>
          <a:stretch>
            <a:fillRect/>
          </a:stretch>
        </p:blipFill>
        <p:spPr>
          <a:xfrm>
            <a:off x="0" y="113"/>
            <a:ext cx="10093961" cy="6530751"/>
          </a:xfrm>
          <a:prstGeom prst="rect">
            <a:avLst/>
          </a:prstGeom>
          <a:noFill/>
          <a:ln w="9525">
            <a:noFill/>
          </a:ln>
          <a:effectLst/>
        </p:spPr>
      </p:pic>
      <p:sp>
        <p:nvSpPr>
          <p:cNvPr id="34818" name="矩形 2"/>
          <p:cNvSpPr/>
          <p:nvPr/>
        </p:nvSpPr>
        <p:spPr>
          <a:xfrm>
            <a:off x="2234075" y="2456412"/>
            <a:ext cx="6012559" cy="2377590"/>
          </a:xfrm>
          <a:prstGeom prst="rect">
            <a:avLst/>
          </a:prstGeom>
          <a:noFill/>
          <a:ln w="9525">
            <a:noFill/>
          </a:ln>
        </p:spPr>
        <p:txBody>
          <a:bodyPr lIns="101451" tIns="50726" rIns="101451" bIns="50726" anchor="t">
            <a:no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7200" b="1" dirty="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谢 谢</a:t>
            </a:r>
            <a:r>
              <a:rPr lang="en-US" altLang="zh-CN" sz="7200" b="1" dirty="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 </a:t>
            </a:r>
            <a:r>
              <a:rPr lang="zh-CN" altLang="en-US" sz="7200" b="1" dirty="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观</a:t>
            </a:r>
            <a:r>
              <a:rPr lang="en-US" altLang="zh-CN" sz="7200" b="1" dirty="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 </a:t>
            </a:r>
            <a:r>
              <a:rPr lang="zh-CN" altLang="en-US" sz="7200" b="1" dirty="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看</a:t>
            </a:r>
            <a:r>
              <a:rPr lang="en-US" altLang="zh-CN" sz="7200" b="1" dirty="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!</a:t>
            </a:r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FDF972C6-0D0C-A893-58DF-54F5B417A9B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287" b="9287"/>
          <a:stretch/>
        </p:blipFill>
        <p:spPr>
          <a:xfrm>
            <a:off x="8856736" y="119970"/>
            <a:ext cx="1148787" cy="311805"/>
          </a:xfrm>
          <a:prstGeom prst="rect">
            <a:avLst/>
          </a:prstGeom>
          <a:effectLst>
            <a:softEdge rad="12700"/>
          </a:effec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矩形 3"/>
          <p:cNvSpPr>
            <a:spLocks noChangeArrowheads="1"/>
          </p:cNvSpPr>
          <p:nvPr/>
        </p:nvSpPr>
        <p:spPr bwMode="auto">
          <a:xfrm>
            <a:off x="0" y="2098675"/>
            <a:ext cx="10080625" cy="2282825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</a:ln>
        </p:spPr>
        <p:txBody>
          <a:bodyPr lIns="75365" tIns="37682" rIns="75365" bIns="37682" anchor="ctr"/>
          <a:lstStyle/>
          <a:p>
            <a:pPr algn="ctr"/>
            <a:endParaRPr lang="zh-CN" altLang="zh-CN" sz="1700">
              <a:solidFill>
                <a:srgbClr val="FFFFFF"/>
              </a:solidFill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5123" name="Text Box 3"/>
          <p:cNvSpPr>
            <a:spLocks noChangeArrowheads="1"/>
          </p:cNvSpPr>
          <p:nvPr/>
        </p:nvSpPr>
        <p:spPr bwMode="auto">
          <a:xfrm>
            <a:off x="939278" y="3024063"/>
            <a:ext cx="4461074" cy="814764"/>
          </a:xfrm>
          <a:prstGeom prst="rect">
            <a:avLst/>
          </a:prstGeom>
          <a:noFill/>
          <a:ln>
            <a:noFill/>
          </a:ln>
        </p:spPr>
        <p:txBody>
          <a:bodyPr wrap="none" lIns="75365" tIns="37682" rIns="75365" bIns="37682" anchor="ctr">
            <a:spAutoFit/>
          </a:bodyPr>
          <a:lstStyle/>
          <a:p>
            <a:pPr algn="r">
              <a:defRPr/>
            </a:pPr>
            <a:r>
              <a:rPr lang="zh-CN" altLang="en-US" sz="48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触摸一体机介绍</a:t>
            </a:r>
            <a:endParaRPr lang="en-US" altLang="zh-CN" sz="48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5124" name="矩形 10"/>
          <p:cNvSpPr>
            <a:spLocks noChangeArrowheads="1"/>
          </p:cNvSpPr>
          <p:nvPr/>
        </p:nvSpPr>
        <p:spPr bwMode="auto">
          <a:xfrm>
            <a:off x="1943422" y="2447999"/>
            <a:ext cx="2308860" cy="33591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 lIns="75365" tIns="37682" rIns="75365" bIns="37682">
            <a:spAutoFit/>
          </a:bodyPr>
          <a:lstStyle/>
          <a:p>
            <a:pPr algn="r"/>
            <a:r>
              <a:rPr lang="zh-CN" altLang="en-US" sz="1700" dirty="0">
                <a:solidFill>
                  <a:schemeClr val="bg1"/>
                </a:solidFill>
                <a:ea typeface="微软雅黑" panose="020B0503020204020204" pitchFamily="34" charset="-122"/>
                <a:sym typeface="Arial" panose="020B0604020202020204" pitchFamily="34" charset="0"/>
              </a:rPr>
              <a:t>湖南沃为科技有限公司</a:t>
            </a:r>
          </a:p>
        </p:txBody>
      </p:sp>
      <p:sp>
        <p:nvSpPr>
          <p:cNvPr id="5125" name="直接连接符 11"/>
          <p:cNvSpPr>
            <a:spLocks noChangeShapeType="1"/>
          </p:cNvSpPr>
          <p:nvPr/>
        </p:nvSpPr>
        <p:spPr bwMode="auto">
          <a:xfrm>
            <a:off x="1007864" y="2878460"/>
            <a:ext cx="4316412" cy="1587"/>
          </a:xfrm>
          <a:prstGeom prst="line">
            <a:avLst/>
          </a:prstGeom>
          <a:noFill/>
          <a:ln w="6350">
            <a:solidFill>
              <a:schemeClr val="bg1"/>
            </a:solidFill>
            <a:bevel/>
          </a:ln>
        </p:spPr>
        <p:txBody>
          <a:bodyPr lIns="75365" tIns="37682" rIns="75365" bIns="37682"/>
          <a:lstStyle/>
          <a:p>
            <a:endParaRPr lang="zh-CN" altLang="en-US"/>
          </a:p>
        </p:txBody>
      </p:sp>
      <p:sp>
        <p:nvSpPr>
          <p:cNvPr id="7" name="Text Box 3"/>
          <p:cNvSpPr>
            <a:spLocks noChangeArrowheads="1"/>
          </p:cNvSpPr>
          <p:nvPr/>
        </p:nvSpPr>
        <p:spPr bwMode="auto">
          <a:xfrm>
            <a:off x="5468938" y="1703388"/>
            <a:ext cx="3114675" cy="3108325"/>
          </a:xfrm>
          <a:prstGeom prst="rect">
            <a:avLst/>
          </a:prstGeom>
          <a:noFill/>
          <a:ln>
            <a:noFill/>
          </a:ln>
        </p:spPr>
        <p:txBody>
          <a:bodyPr wrap="none" lIns="75365" tIns="37682" rIns="75365" bIns="37682" anchor="ctr">
            <a:spAutoFit/>
          </a:bodyPr>
          <a:lstStyle/>
          <a:p>
            <a:pPr algn="r">
              <a:defRPr/>
            </a:pPr>
            <a:r>
              <a:rPr lang="en-US" sz="19700" dirty="0">
                <a:solidFill>
                  <a:schemeClr val="bg1">
                    <a:lumMod val="9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01</a:t>
            </a:r>
            <a:endParaRPr lang="zh-CN" altLang="en-US" sz="19700" b="1" dirty="0">
              <a:solidFill>
                <a:schemeClr val="bg1">
                  <a:lumMod val="9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C30592E6-E3B3-2A6D-27C8-7D130260BDB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287" b="9287"/>
          <a:stretch/>
        </p:blipFill>
        <p:spPr>
          <a:xfrm>
            <a:off x="8856736" y="119970"/>
            <a:ext cx="1148787" cy="311805"/>
          </a:xfrm>
          <a:prstGeom prst="rect">
            <a:avLst/>
          </a:prstGeom>
        </p:spPr>
      </p:pic>
    </p:spTree>
  </p:cSld>
  <p:clrMapOvr>
    <a:masterClrMapping/>
  </p:clrMapOvr>
  <p:transition spd="slow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1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1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56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9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30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3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3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2" grpId="0" animBg="1"/>
      <p:bldP spid="5123" grpId="0"/>
      <p:bldP spid="5124" grpId="0"/>
      <p:bldP spid="5125" grpId="0" animBg="1"/>
      <p:bldP spid="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ext Box 2"/>
          <p:cNvSpPr txBox="1">
            <a:spLocks noChangeArrowheads="1"/>
          </p:cNvSpPr>
          <p:nvPr/>
        </p:nvSpPr>
        <p:spPr bwMode="auto">
          <a:xfrm>
            <a:off x="4879975" y="3068638"/>
            <a:ext cx="309563" cy="3810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endParaRPr lang="zh-CN" altLang="zh-CN"/>
          </a:p>
        </p:txBody>
      </p:sp>
      <p:sp>
        <p:nvSpPr>
          <p:cNvPr id="5123" name="Line 3"/>
          <p:cNvSpPr>
            <a:spLocks noChangeShapeType="1"/>
          </p:cNvSpPr>
          <p:nvPr/>
        </p:nvSpPr>
        <p:spPr bwMode="auto">
          <a:xfrm>
            <a:off x="5200650" y="971550"/>
            <a:ext cx="1588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5124" name="矩形 1"/>
          <p:cNvSpPr>
            <a:spLocks noChangeArrowheads="1"/>
          </p:cNvSpPr>
          <p:nvPr/>
        </p:nvSpPr>
        <p:spPr bwMode="auto">
          <a:xfrm>
            <a:off x="330200" y="307975"/>
            <a:ext cx="3304110" cy="5847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r>
              <a:rPr lang="zh-CN" altLang="en-US" sz="3200" b="1" dirty="0">
                <a:solidFill>
                  <a:srgbClr val="314865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▉</a:t>
            </a:r>
            <a:r>
              <a:rPr lang="zh-CN" altLang="en-US" sz="3200" b="1" dirty="0">
                <a:solidFill>
                  <a:srgbClr val="FF99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触摸一体机</a:t>
            </a:r>
            <a:r>
              <a:rPr lang="zh-CN" altLang="en-US" sz="3200" b="1" dirty="0">
                <a:solidFill>
                  <a:schemeClr val="tx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概述</a:t>
            </a:r>
            <a:endParaRPr lang="zh-CN" altLang="en-US" sz="3200" b="1" dirty="0">
              <a:solidFill>
                <a:srgbClr val="FF99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125" name="Text Box 3"/>
          <p:cNvSpPr txBox="1">
            <a:spLocks noChangeArrowheads="1"/>
          </p:cNvSpPr>
          <p:nvPr/>
        </p:nvSpPr>
        <p:spPr bwMode="auto">
          <a:xfrm>
            <a:off x="935857" y="1119188"/>
            <a:ext cx="8208912" cy="230695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       </a:t>
            </a:r>
            <a:r>
              <a:rPr lang="zh-CN" altLang="en-US" sz="1600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触摸一体机是由先进的触摸屏、液晶屏、主板、内存、硬盘、电源板等电子元器件组成。配合软件可实现如公众信息查询、政务查询、广告展示、媒体互动、线下体验店商品展示等，另外配合指纹仪、扫描仪、读卡器、微型打印机等外设设备，可实现指纹考勤、刷卡识别、打印照片文档等特定需求。</a:t>
            </a:r>
            <a:endParaRPr lang="en-US" altLang="zh-CN" sz="1600" dirty="0">
              <a:solidFill>
                <a:srgbClr val="0070C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  <a:p>
            <a:pPr algn="just">
              <a:lnSpc>
                <a:spcPct val="150000"/>
              </a:lnSpc>
            </a:pPr>
            <a:r>
              <a:rPr lang="zh-CN" altLang="en-US" sz="1600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       经过技术整合解决方案，通过互动智能终端系统可为商家增加顾客与关注粉丝，留住老客户增加新客户，带来更多消费者！</a:t>
            </a:r>
          </a:p>
        </p:txBody>
      </p:sp>
      <p:pic>
        <p:nvPicPr>
          <p:cNvPr id="5126" name="Picture 4" descr="W020110425586299555967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1295896" y="3600127"/>
            <a:ext cx="3512829" cy="2341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832400" y="3117621"/>
            <a:ext cx="3035425" cy="30027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A041574E-EB5D-B1CD-C9E2-634F0B7126C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287" b="9287"/>
          <a:stretch/>
        </p:blipFill>
        <p:spPr>
          <a:xfrm>
            <a:off x="8856736" y="119970"/>
            <a:ext cx="1148787" cy="311805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ext Box 2"/>
          <p:cNvSpPr txBox="1">
            <a:spLocks noChangeArrowheads="1"/>
          </p:cNvSpPr>
          <p:nvPr/>
        </p:nvSpPr>
        <p:spPr bwMode="auto">
          <a:xfrm>
            <a:off x="4879975" y="3068638"/>
            <a:ext cx="309563" cy="3810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endParaRPr lang="zh-CN" altLang="zh-CN"/>
          </a:p>
        </p:txBody>
      </p:sp>
      <p:sp>
        <p:nvSpPr>
          <p:cNvPr id="6147" name="Line 3"/>
          <p:cNvSpPr>
            <a:spLocks noChangeShapeType="1"/>
          </p:cNvSpPr>
          <p:nvPr/>
        </p:nvSpPr>
        <p:spPr bwMode="auto">
          <a:xfrm>
            <a:off x="5200650" y="971550"/>
            <a:ext cx="1588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6148" name="矩形 1"/>
          <p:cNvSpPr>
            <a:spLocks noChangeArrowheads="1"/>
          </p:cNvSpPr>
          <p:nvPr/>
        </p:nvSpPr>
        <p:spPr bwMode="auto">
          <a:xfrm>
            <a:off x="330200" y="307975"/>
            <a:ext cx="3304110" cy="5847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r>
              <a:rPr lang="zh-CN" altLang="en-US" sz="3200" b="1" dirty="0">
                <a:solidFill>
                  <a:srgbClr val="314865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▉</a:t>
            </a:r>
            <a:r>
              <a:rPr lang="zh-CN" altLang="en-US" sz="3200" b="1" dirty="0">
                <a:solidFill>
                  <a:srgbClr val="FF99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触摸一体机</a:t>
            </a:r>
            <a:r>
              <a:rPr lang="zh-CN" altLang="en-US" sz="3200" b="1" dirty="0">
                <a:solidFill>
                  <a:schemeClr val="tx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分类</a:t>
            </a:r>
            <a:endParaRPr lang="zh-CN" altLang="en-US" sz="3200" b="1" dirty="0">
              <a:solidFill>
                <a:srgbClr val="FF99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149" name="Text Box 3"/>
          <p:cNvSpPr txBox="1">
            <a:spLocks noChangeArrowheads="1"/>
          </p:cNvSpPr>
          <p:nvPr/>
        </p:nvSpPr>
        <p:spPr bwMode="auto">
          <a:xfrm>
            <a:off x="825500" y="882650"/>
            <a:ext cx="8429625" cy="184531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algn="just">
              <a:lnSpc>
                <a:spcPct val="150000"/>
              </a:lnSpc>
            </a:pP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  </a:t>
            </a:r>
            <a:r>
              <a:rPr lang="zh-CN" altLang="en-US" sz="1600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触摸一体机作为商显行业的常用产品，可按以下几种形式进行分类：</a:t>
            </a:r>
            <a:endParaRPr lang="en-US" altLang="zh-CN" sz="1600" dirty="0">
              <a:solidFill>
                <a:srgbClr val="0070C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  <a:p>
            <a:pPr algn="just">
              <a:lnSpc>
                <a:spcPct val="150000"/>
              </a:lnSpc>
            </a:pPr>
            <a:r>
              <a:rPr lang="zh-CN" altLang="en-US" sz="1600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  第一类：按触摸方式分类可分为红外触摸、电容触摸；</a:t>
            </a:r>
            <a:endParaRPr lang="en-US" altLang="zh-CN" sz="1600" dirty="0">
              <a:solidFill>
                <a:srgbClr val="0070C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  <a:p>
            <a:pPr algn="just">
              <a:lnSpc>
                <a:spcPct val="150000"/>
              </a:lnSpc>
            </a:pPr>
            <a:r>
              <a:rPr lang="zh-CN" altLang="en-US" sz="1600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  第二类：按外观款式分类可分为壁挂式、落地式、卧式；</a:t>
            </a:r>
            <a:endParaRPr lang="en-US" altLang="zh-CN" sz="1600" dirty="0">
              <a:solidFill>
                <a:srgbClr val="0070C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  <a:p>
            <a:pPr algn="just">
              <a:lnSpc>
                <a:spcPct val="150000"/>
              </a:lnSpc>
            </a:pPr>
            <a:r>
              <a:rPr lang="en-US" altLang="zh-CN" sz="1600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  </a:t>
            </a:r>
            <a:r>
              <a:rPr lang="zh-CN" altLang="en-US" sz="1600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第三类：按使用系统分类可分为</a:t>
            </a:r>
            <a:r>
              <a:rPr lang="en-US" altLang="zh-CN" sz="1600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android</a:t>
            </a:r>
            <a:r>
              <a:rPr lang="zh-CN" altLang="en-US" sz="1600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系统、</a:t>
            </a:r>
            <a:r>
              <a:rPr lang="en-US" altLang="zh-CN" sz="1600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windows</a:t>
            </a:r>
            <a:r>
              <a:rPr lang="zh-CN" altLang="en-US" sz="1600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系统。</a:t>
            </a:r>
            <a:endParaRPr lang="en-US" altLang="zh-CN" sz="1600" dirty="0">
              <a:solidFill>
                <a:srgbClr val="0070C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  <a:p>
            <a:pPr algn="just">
              <a:lnSpc>
                <a:spcPct val="150000"/>
              </a:lnSpc>
            </a:pPr>
            <a:endParaRPr lang="zh-CN" altLang="en-US" sz="1200" dirty="0"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pic>
        <p:nvPicPr>
          <p:cNvPr id="6150" name="图片 5" descr="侧副本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7225" y="2382838"/>
            <a:ext cx="2668588" cy="3125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51" name="图片 6" descr="立式触摸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60788" y="2525713"/>
            <a:ext cx="2882900" cy="3168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52" name="图片 7" descr="银色壁挂触摸.jp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927850" y="2882900"/>
            <a:ext cx="2684463" cy="2312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53" name="TextBox 8"/>
          <p:cNvSpPr txBox="1">
            <a:spLocks noChangeArrowheads="1"/>
          </p:cNvSpPr>
          <p:nvPr/>
        </p:nvSpPr>
        <p:spPr bwMode="auto">
          <a:xfrm>
            <a:off x="1582738" y="5883275"/>
            <a:ext cx="595312" cy="33813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zh-CN" altLang="en-US" sz="1600" dirty="0">
                <a:latin typeface="+mn-ea"/>
                <a:ea typeface="+mn-ea"/>
              </a:rPr>
              <a:t>卧式</a:t>
            </a:r>
          </a:p>
        </p:txBody>
      </p:sp>
      <p:sp>
        <p:nvSpPr>
          <p:cNvPr id="6154" name="TextBox 9"/>
          <p:cNvSpPr txBox="1">
            <a:spLocks noChangeArrowheads="1"/>
          </p:cNvSpPr>
          <p:nvPr/>
        </p:nvSpPr>
        <p:spPr bwMode="auto">
          <a:xfrm>
            <a:off x="4940300" y="5856288"/>
            <a:ext cx="595313" cy="338137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zh-CN" altLang="en-US" sz="1600" dirty="0">
                <a:latin typeface="+mn-ea"/>
                <a:ea typeface="+mn-ea"/>
              </a:rPr>
              <a:t>立式</a:t>
            </a:r>
          </a:p>
        </p:txBody>
      </p:sp>
      <p:sp>
        <p:nvSpPr>
          <p:cNvPr id="6155" name="TextBox 10"/>
          <p:cNvSpPr txBox="1">
            <a:spLocks noChangeArrowheads="1"/>
          </p:cNvSpPr>
          <p:nvPr/>
        </p:nvSpPr>
        <p:spPr bwMode="auto">
          <a:xfrm>
            <a:off x="8183563" y="5811838"/>
            <a:ext cx="800100" cy="338137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zh-CN" altLang="en-US" sz="1600" dirty="0">
                <a:latin typeface="+mn-ea"/>
                <a:ea typeface="+mn-ea"/>
              </a:rPr>
              <a:t>壁挂式</a:t>
            </a:r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A2132777-1300-638A-855B-56629EEC8C01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287" b="9287"/>
          <a:stretch/>
        </p:blipFill>
        <p:spPr>
          <a:xfrm>
            <a:off x="8856736" y="119970"/>
            <a:ext cx="1148787" cy="311805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矩形 14"/>
          <p:cNvSpPr/>
          <p:nvPr/>
        </p:nvSpPr>
        <p:spPr bwMode="auto">
          <a:xfrm>
            <a:off x="396842" y="1260699"/>
            <a:ext cx="3929091" cy="2339102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/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</a:pPr>
            <a:endParaRPr kumimoji="0" lang="zh-CN" altLang="en-US" sz="19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11" name="矩形 10"/>
          <p:cNvSpPr/>
          <p:nvPr/>
        </p:nvSpPr>
        <p:spPr bwMode="auto">
          <a:xfrm>
            <a:off x="4768601" y="1489286"/>
            <a:ext cx="4929222" cy="3770263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/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</a:pPr>
            <a:endParaRPr kumimoji="0" lang="zh-CN" altLang="en-US" sz="19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7172" name="矩形 1"/>
          <p:cNvSpPr>
            <a:spLocks noChangeArrowheads="1"/>
          </p:cNvSpPr>
          <p:nvPr/>
        </p:nvSpPr>
        <p:spPr bwMode="auto">
          <a:xfrm>
            <a:off x="330200" y="307975"/>
            <a:ext cx="3304110" cy="5847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r>
              <a:rPr lang="zh-CN" altLang="en-US" sz="3200" b="1" dirty="0">
                <a:solidFill>
                  <a:srgbClr val="314865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▉</a:t>
            </a:r>
            <a:r>
              <a:rPr lang="zh-CN" altLang="en-US" sz="3200" b="1" dirty="0">
                <a:solidFill>
                  <a:srgbClr val="FF99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触摸一体机</a:t>
            </a:r>
            <a:r>
              <a:rPr lang="zh-CN" altLang="en-US" sz="3200" b="1" dirty="0">
                <a:solidFill>
                  <a:schemeClr val="tx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应用</a:t>
            </a:r>
            <a:endParaRPr lang="zh-CN" altLang="en-US" sz="3200" b="1" dirty="0">
              <a:solidFill>
                <a:srgbClr val="FF99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175" name="Text Box 7"/>
          <p:cNvSpPr txBox="1">
            <a:spLocks noChangeArrowheads="1"/>
          </p:cNvSpPr>
          <p:nvPr/>
        </p:nvSpPr>
        <p:spPr bwMode="auto">
          <a:xfrm>
            <a:off x="431800" y="1260699"/>
            <a:ext cx="4054505" cy="2308324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r>
              <a:rPr lang="zh-CN" altLang="en-US" sz="2200" b="1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以互动体验吸引顾客</a:t>
            </a:r>
          </a:p>
          <a:p>
            <a:endParaRPr lang="zh-CN" altLang="en-US" sz="2200" dirty="0">
              <a:solidFill>
                <a:srgbClr val="333333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sz="1600" dirty="0">
                <a:solidFill>
                  <a:srgbClr val="33333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 在触摸一体机上设置互动体验，让顾  客通过操作体验了解更多的产品与服务。</a:t>
            </a:r>
            <a:endParaRPr lang="en-US" altLang="zh-CN" sz="1600" dirty="0">
              <a:solidFill>
                <a:srgbClr val="333333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sz="1600" dirty="0">
                <a:solidFill>
                  <a:srgbClr val="33333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大屏高清、多点触控等特点，给顾客超强</a:t>
            </a:r>
            <a:endParaRPr lang="en-US" altLang="zh-CN" sz="1600" dirty="0">
              <a:solidFill>
                <a:srgbClr val="333333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sz="1600" dirty="0">
                <a:solidFill>
                  <a:srgbClr val="33333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的体验感。</a:t>
            </a:r>
            <a:endParaRPr lang="en-US" altLang="zh-CN" sz="1600" dirty="0">
              <a:solidFill>
                <a:srgbClr val="333333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sz="1800" dirty="0"/>
              <a:t>      </a:t>
            </a:r>
            <a:r>
              <a:rPr lang="zh-CN" altLang="en-US" sz="1600" dirty="0">
                <a:solidFill>
                  <a:srgbClr val="33333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同时展示高清详细的产品图片及视频，能更好吸引消费者。</a:t>
            </a:r>
          </a:p>
        </p:txBody>
      </p:sp>
      <p:sp>
        <p:nvSpPr>
          <p:cNvPr id="7177" name="Text Box 9"/>
          <p:cNvSpPr txBox="1">
            <a:spLocks noChangeArrowheads="1"/>
          </p:cNvSpPr>
          <p:nvPr/>
        </p:nvSpPr>
        <p:spPr bwMode="auto">
          <a:xfrm>
            <a:off x="396842" y="4002326"/>
            <a:ext cx="3929091" cy="2154436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zh-CN" altLang="en-US" sz="22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zh-CN" altLang="en-US" sz="2200" b="1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如何营销</a:t>
            </a:r>
          </a:p>
          <a:p>
            <a:endParaRPr lang="zh-CN" altLang="en-US" sz="16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       通过各种触控链接，让消费者对企业的产品与服务更深入了解。利用互动体验吸引顾客或发布招商加盟资讯等。</a:t>
            </a:r>
            <a:endParaRPr lang="en-US" altLang="zh-CN" sz="16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sz="1600" dirty="0">
                <a:solidFill>
                  <a:srgbClr val="33333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 可增加WIFI路由发射功能或者微信添加打印功能，吸引消费者前来打印相片，同时关注企业。</a:t>
            </a:r>
            <a:endParaRPr lang="zh-CN" altLang="en-US" sz="1600" dirty="0"/>
          </a:p>
        </p:txBody>
      </p:sp>
      <p:sp>
        <p:nvSpPr>
          <p:cNvPr id="10" name="TextBox 9"/>
          <p:cNvSpPr txBox="1"/>
          <p:nvPr/>
        </p:nvSpPr>
        <p:spPr>
          <a:xfrm>
            <a:off x="4768601" y="1505237"/>
            <a:ext cx="4929222" cy="37702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200" b="1" dirty="0">
                <a:solidFill>
                  <a:srgbClr val="33333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zh-CN" altLang="en-US" sz="2200" b="1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具体应用场所</a:t>
            </a:r>
            <a:endParaRPr lang="en-US" altLang="zh-CN" sz="2200" b="1" dirty="0">
              <a:solidFill>
                <a:srgbClr val="0070C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endParaRPr lang="en-US" altLang="zh-CN" sz="2200" b="1" dirty="0">
              <a:solidFill>
                <a:srgbClr val="333333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dirty="0">
                <a:latin typeface="+mn-ea"/>
                <a:ea typeface="+mn-ea"/>
              </a:rPr>
              <a:t>   </a:t>
            </a:r>
            <a:r>
              <a:rPr lang="zh-CN" altLang="en-US" sz="1600" b="1" dirty="0">
                <a:solidFill>
                  <a:srgbClr val="0070C0"/>
                </a:solidFill>
                <a:latin typeface="+mn-ea"/>
                <a:ea typeface="+mn-ea"/>
              </a:rPr>
              <a:t>商业机构</a:t>
            </a:r>
            <a:r>
              <a:rPr lang="zh-CN" altLang="en-US" sz="1600" dirty="0">
                <a:solidFill>
                  <a:srgbClr val="0070C0"/>
                </a:solidFill>
                <a:latin typeface="+mn-ea"/>
                <a:ea typeface="+mn-ea"/>
              </a:rPr>
              <a:t>：</a:t>
            </a:r>
            <a:r>
              <a:rPr lang="zh-CN" altLang="en-US" sz="1600" dirty="0">
                <a:latin typeface="+mn-ea"/>
                <a:ea typeface="+mn-ea"/>
              </a:rPr>
              <a:t>大型商场、专卖店、连锁加盟店、大卖场、星级酒店、饭店、旅行社、药店等；</a:t>
            </a:r>
            <a:endParaRPr lang="en-US" altLang="zh-CN" sz="1600" dirty="0">
              <a:latin typeface="+mn-ea"/>
              <a:ea typeface="+mn-ea"/>
            </a:endParaRPr>
          </a:p>
          <a:p>
            <a:r>
              <a:rPr lang="en-US" altLang="zh-CN" sz="1600" b="1" dirty="0">
                <a:latin typeface="+mn-ea"/>
                <a:ea typeface="+mn-ea"/>
              </a:rPr>
              <a:t>    </a:t>
            </a:r>
            <a:r>
              <a:rPr lang="zh-CN" altLang="en-US" sz="1600" b="1" dirty="0">
                <a:solidFill>
                  <a:srgbClr val="0070C0"/>
                </a:solidFill>
                <a:latin typeface="+mn-ea"/>
                <a:ea typeface="+mn-ea"/>
              </a:rPr>
              <a:t>金融机构</a:t>
            </a:r>
            <a:r>
              <a:rPr lang="zh-CN" altLang="en-US" sz="1600" dirty="0">
                <a:solidFill>
                  <a:srgbClr val="0070C0"/>
                </a:solidFill>
                <a:latin typeface="+mn-ea"/>
                <a:ea typeface="+mn-ea"/>
              </a:rPr>
              <a:t>：</a:t>
            </a:r>
            <a:r>
              <a:rPr lang="zh-CN" altLang="en-US" sz="1600" dirty="0">
                <a:latin typeface="+mn-ea"/>
                <a:ea typeface="+mn-ea"/>
              </a:rPr>
              <a:t>银行、证券、基金、保险公司、典当行等；</a:t>
            </a:r>
            <a:br>
              <a:rPr lang="en-US" sz="1600" dirty="0">
                <a:latin typeface="+mn-ea"/>
                <a:ea typeface="+mn-ea"/>
              </a:rPr>
            </a:br>
            <a:r>
              <a:rPr lang="en-US" sz="1600" dirty="0">
                <a:latin typeface="+mn-ea"/>
                <a:ea typeface="+mn-ea"/>
              </a:rPr>
              <a:t>   </a:t>
            </a:r>
            <a:r>
              <a:rPr lang="en-US" sz="1600" dirty="0">
                <a:solidFill>
                  <a:srgbClr val="0070C0"/>
                </a:solidFill>
                <a:latin typeface="+mn-ea"/>
                <a:ea typeface="+mn-ea"/>
              </a:rPr>
              <a:t> </a:t>
            </a:r>
            <a:r>
              <a:rPr lang="zh-CN" altLang="en-US" sz="1600" b="1" dirty="0">
                <a:solidFill>
                  <a:srgbClr val="0070C0"/>
                </a:solidFill>
                <a:latin typeface="+mn-ea"/>
                <a:ea typeface="+mn-ea"/>
              </a:rPr>
              <a:t>公共事业</a:t>
            </a:r>
            <a:r>
              <a:rPr lang="zh-CN" altLang="en-US" sz="1600" dirty="0">
                <a:solidFill>
                  <a:srgbClr val="0070C0"/>
                </a:solidFill>
                <a:latin typeface="+mn-ea"/>
                <a:ea typeface="+mn-ea"/>
              </a:rPr>
              <a:t>：</a:t>
            </a:r>
            <a:r>
              <a:rPr lang="zh-CN" altLang="en-US" sz="1600" dirty="0">
                <a:latin typeface="+mn-ea"/>
                <a:ea typeface="+mn-ea"/>
              </a:rPr>
              <a:t>电信、邮局、医院、学校等；</a:t>
            </a:r>
            <a:br>
              <a:rPr lang="en-US" sz="1600" dirty="0">
                <a:latin typeface="+mn-ea"/>
                <a:ea typeface="+mn-ea"/>
              </a:rPr>
            </a:br>
            <a:r>
              <a:rPr lang="en-US" sz="1600" dirty="0">
                <a:latin typeface="+mn-ea"/>
                <a:ea typeface="+mn-ea"/>
              </a:rPr>
              <a:t>    </a:t>
            </a:r>
            <a:r>
              <a:rPr lang="zh-CN" altLang="en-US" sz="1600" b="1" dirty="0">
                <a:solidFill>
                  <a:srgbClr val="0070C0"/>
                </a:solidFill>
                <a:latin typeface="+mn-ea"/>
                <a:ea typeface="+mn-ea"/>
              </a:rPr>
              <a:t>公共场所</a:t>
            </a:r>
            <a:r>
              <a:rPr lang="zh-CN" altLang="en-US" sz="1600" dirty="0">
                <a:solidFill>
                  <a:srgbClr val="0070C0"/>
                </a:solidFill>
                <a:latin typeface="+mn-ea"/>
                <a:ea typeface="+mn-ea"/>
              </a:rPr>
              <a:t>：</a:t>
            </a:r>
            <a:r>
              <a:rPr lang="zh-CN" altLang="en-US" sz="1600" dirty="0">
                <a:latin typeface="+mn-ea"/>
                <a:ea typeface="+mn-ea"/>
              </a:rPr>
              <a:t>地铁、机场、车站、加油站、收费站、书店、公园、展览馆、体育馆、博物馆、会议中心、票务销售代理、固定人才市场、彩票中心；</a:t>
            </a:r>
            <a:br>
              <a:rPr lang="en-US" sz="1600" dirty="0">
                <a:latin typeface="+mn-ea"/>
                <a:ea typeface="+mn-ea"/>
              </a:rPr>
            </a:br>
            <a:r>
              <a:rPr lang="en-US" sz="1600" dirty="0">
                <a:latin typeface="+mn-ea"/>
                <a:ea typeface="+mn-ea"/>
              </a:rPr>
              <a:t>   </a:t>
            </a:r>
            <a:r>
              <a:rPr lang="en-US" sz="1600" dirty="0">
                <a:solidFill>
                  <a:srgbClr val="0070C0"/>
                </a:solidFill>
                <a:latin typeface="+mn-ea"/>
                <a:ea typeface="+mn-ea"/>
              </a:rPr>
              <a:t> </a:t>
            </a:r>
            <a:r>
              <a:rPr lang="zh-CN" altLang="en-US" sz="1600" b="1" dirty="0">
                <a:solidFill>
                  <a:srgbClr val="0070C0"/>
                </a:solidFill>
                <a:latin typeface="+mn-ea"/>
                <a:ea typeface="+mn-ea"/>
              </a:rPr>
              <a:t>房产物业</a:t>
            </a:r>
            <a:r>
              <a:rPr lang="zh-CN" altLang="en-US" sz="1600" dirty="0">
                <a:solidFill>
                  <a:srgbClr val="0070C0"/>
                </a:solidFill>
                <a:latin typeface="+mn-ea"/>
                <a:ea typeface="+mn-ea"/>
              </a:rPr>
              <a:t>：</a:t>
            </a:r>
            <a:r>
              <a:rPr lang="zh-CN" altLang="en-US" sz="1600" dirty="0">
                <a:latin typeface="+mn-ea"/>
                <a:ea typeface="+mn-ea"/>
              </a:rPr>
              <a:t>公寓、别墅、写字楼、商务楼、样板房、售楼处等；</a:t>
            </a:r>
            <a:br>
              <a:rPr lang="en-US" sz="1600" dirty="0">
                <a:latin typeface="+mn-ea"/>
                <a:ea typeface="+mn-ea"/>
              </a:rPr>
            </a:br>
            <a:r>
              <a:rPr lang="en-US" sz="1600" dirty="0">
                <a:latin typeface="+mn-ea"/>
                <a:ea typeface="+mn-ea"/>
              </a:rPr>
              <a:t>    </a:t>
            </a:r>
            <a:r>
              <a:rPr lang="zh-CN" altLang="en-US" sz="1600" b="1" dirty="0">
                <a:solidFill>
                  <a:srgbClr val="0070C0"/>
                </a:solidFill>
                <a:latin typeface="+mn-ea"/>
                <a:ea typeface="+mn-ea"/>
              </a:rPr>
              <a:t>娱乐休闲</a:t>
            </a:r>
            <a:r>
              <a:rPr lang="zh-CN" altLang="en-US" sz="1600" dirty="0">
                <a:solidFill>
                  <a:srgbClr val="0070C0"/>
                </a:solidFill>
                <a:latin typeface="+mn-ea"/>
                <a:ea typeface="+mn-ea"/>
              </a:rPr>
              <a:t>：</a:t>
            </a:r>
            <a:r>
              <a:rPr lang="zh-CN" altLang="en-US" sz="1600" dirty="0">
                <a:latin typeface="+mn-ea"/>
                <a:ea typeface="+mn-ea"/>
              </a:rPr>
              <a:t>电影院、健身馆、度假村、俱乐部、足浴房、酒吧、咖啡厅、网吧、美容院、高尔夫球场等。</a:t>
            </a:r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BAAECC8D-19BE-1C43-7BAF-885DA55AC33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287" b="9287"/>
          <a:stretch/>
        </p:blipFill>
        <p:spPr>
          <a:xfrm>
            <a:off x="8856736" y="119970"/>
            <a:ext cx="1148787" cy="311805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矩形 1"/>
          <p:cNvSpPr>
            <a:spLocks noChangeArrowheads="1"/>
          </p:cNvSpPr>
          <p:nvPr/>
        </p:nvSpPr>
        <p:spPr bwMode="auto">
          <a:xfrm>
            <a:off x="330200" y="307975"/>
            <a:ext cx="3304110" cy="5847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r>
              <a:rPr lang="zh-CN" altLang="en-US" sz="3200" b="1" dirty="0">
                <a:solidFill>
                  <a:srgbClr val="314865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▉</a:t>
            </a:r>
            <a:r>
              <a:rPr lang="zh-CN" altLang="en-US" sz="3200" b="1" dirty="0">
                <a:solidFill>
                  <a:srgbClr val="FF99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触摸一体机</a:t>
            </a:r>
            <a:r>
              <a:rPr lang="zh-CN" altLang="en-US" sz="3200" b="1" dirty="0">
                <a:solidFill>
                  <a:srgbClr val="314865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特性</a:t>
            </a:r>
            <a:endParaRPr lang="zh-CN" altLang="en-US" sz="3200" b="1" dirty="0">
              <a:solidFill>
                <a:srgbClr val="FF99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195" name="Text Box 3"/>
          <p:cNvSpPr txBox="1">
            <a:spLocks noChangeArrowheads="1"/>
          </p:cNvSpPr>
          <p:nvPr/>
        </p:nvSpPr>
        <p:spPr bwMode="auto">
          <a:xfrm>
            <a:off x="4329111" y="1295871"/>
            <a:ext cx="5319713" cy="415417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zh-CN" altLang="en-US" sz="1800" b="1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多媒体显示</a:t>
            </a:r>
            <a:r>
              <a:rPr lang="en-US" altLang="zh-CN" sz="1800" b="1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+</a:t>
            </a:r>
            <a:r>
              <a:rPr lang="zh-CN" altLang="en-US" sz="1800" b="1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智能触摸互动体验</a:t>
            </a:r>
            <a:endParaRPr lang="en-US" altLang="zh-CN" sz="1800" b="1" dirty="0">
              <a:solidFill>
                <a:srgbClr val="0070C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  <a:p>
            <a:endParaRPr lang="en-US" altLang="zh-CN" sz="1400" b="1" dirty="0">
              <a:solidFill>
                <a:srgbClr val="333333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1400" dirty="0">
                <a:solidFill>
                  <a:srgbClr val="33333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* 具备互联网WIFI，可直接上网。</a:t>
            </a:r>
          </a:p>
          <a:p>
            <a:pPr>
              <a:lnSpc>
                <a:spcPct val="150000"/>
              </a:lnSpc>
            </a:pPr>
            <a:r>
              <a:rPr lang="zh-CN" altLang="en-US" sz="1400" dirty="0">
                <a:solidFill>
                  <a:srgbClr val="33333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* 可自主设置界面，设置一层层查询引导。</a:t>
            </a:r>
          </a:p>
          <a:p>
            <a:pPr>
              <a:lnSpc>
                <a:spcPct val="150000"/>
              </a:lnSpc>
            </a:pPr>
            <a:r>
              <a:rPr lang="zh-CN" altLang="en-US" sz="1400" dirty="0">
                <a:solidFill>
                  <a:srgbClr val="33333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* 可嵌入网页，进行网页浏览。</a:t>
            </a:r>
          </a:p>
          <a:p>
            <a:pPr>
              <a:lnSpc>
                <a:spcPct val="150000"/>
              </a:lnSpc>
            </a:pPr>
            <a:r>
              <a:rPr lang="zh-CN" altLang="en-US" sz="1400" dirty="0">
                <a:solidFill>
                  <a:srgbClr val="33333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* 可嵌入APP，如QQ、微信、淘宝等进行互动体验。</a:t>
            </a:r>
          </a:p>
          <a:p>
            <a:endParaRPr lang="zh-CN" altLang="en-US" sz="1400" dirty="0">
              <a:solidFill>
                <a:srgbClr val="333333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sz="1800" b="1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配 置：</a:t>
            </a:r>
            <a:endParaRPr lang="en-US" altLang="zh-CN" sz="1800" b="1" dirty="0">
              <a:solidFill>
                <a:srgbClr val="0070C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endParaRPr lang="zh-CN" altLang="en-US" sz="1400" b="1" dirty="0">
              <a:solidFill>
                <a:srgbClr val="333333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1400" dirty="0">
                <a:solidFill>
                  <a:srgbClr val="33333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安卓系统四核</a:t>
            </a:r>
            <a:r>
              <a:rPr lang="en-US" altLang="zh-CN" sz="1400" dirty="0">
                <a:solidFill>
                  <a:srgbClr val="33333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/</a:t>
            </a:r>
            <a:r>
              <a:rPr lang="zh-CN" altLang="en-US" sz="1400" dirty="0">
                <a:solidFill>
                  <a:srgbClr val="33333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八核，内存2G，储存8G。</a:t>
            </a:r>
            <a:endParaRPr lang="en-US" altLang="zh-CN" sz="1400" dirty="0">
              <a:solidFill>
                <a:srgbClr val="333333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r>
              <a:rPr lang="en-US" altLang="zh-CN" sz="1400" dirty="0">
                <a:solidFill>
                  <a:srgbClr val="33333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Windows</a:t>
            </a:r>
            <a:r>
              <a:rPr lang="zh-CN" altLang="en-US" sz="1400" dirty="0">
                <a:solidFill>
                  <a:srgbClr val="33333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系统</a:t>
            </a:r>
            <a:r>
              <a:rPr lang="en-US" altLang="zh-CN" sz="1400" dirty="0">
                <a:solidFill>
                  <a:srgbClr val="33333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I3/I5/I7</a:t>
            </a:r>
            <a:r>
              <a:rPr lang="zh-CN" altLang="en-US" sz="1400" dirty="0">
                <a:solidFill>
                  <a:srgbClr val="33333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配置，</a:t>
            </a:r>
            <a:r>
              <a:rPr lang="en-US" altLang="zh-CN" sz="1400" dirty="0">
                <a:solidFill>
                  <a:srgbClr val="33333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4G/8G</a:t>
            </a:r>
            <a:r>
              <a:rPr lang="zh-CN" altLang="en-US" sz="1400" dirty="0">
                <a:solidFill>
                  <a:srgbClr val="33333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内存，</a:t>
            </a:r>
            <a:r>
              <a:rPr lang="en-US" altLang="zh-CN" sz="1400" dirty="0">
                <a:solidFill>
                  <a:srgbClr val="33333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64G/128G</a:t>
            </a:r>
            <a:r>
              <a:rPr lang="zh-CN" altLang="en-US" sz="1400" dirty="0">
                <a:solidFill>
                  <a:srgbClr val="33333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硬盘。</a:t>
            </a:r>
            <a:endParaRPr lang="en-US" altLang="zh-CN" sz="1400" dirty="0">
              <a:solidFill>
                <a:srgbClr val="333333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endParaRPr lang="zh-CN" altLang="en-US" sz="1400" dirty="0">
              <a:solidFill>
                <a:srgbClr val="333333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sz="1800" b="1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发布系统：</a:t>
            </a:r>
            <a:endParaRPr lang="en-US" altLang="zh-CN" sz="1800" b="1" dirty="0">
              <a:solidFill>
                <a:srgbClr val="0070C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endParaRPr lang="zh-CN" altLang="en-US" sz="1400" b="1" dirty="0">
              <a:solidFill>
                <a:srgbClr val="333333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sz="1400" dirty="0">
                <a:solidFill>
                  <a:srgbClr val="33333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多媒体触摸查询发布系统。</a:t>
            </a:r>
          </a:p>
        </p:txBody>
      </p:sp>
      <p:pic>
        <p:nvPicPr>
          <p:cNvPr id="8196" name="Picture 4" descr="IMG_769=4副本副本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359792" y="1882766"/>
            <a:ext cx="3859247" cy="28729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3C0558E3-05FA-5BFC-0E48-00B7DD15EE0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287" b="9287"/>
          <a:stretch/>
        </p:blipFill>
        <p:spPr>
          <a:xfrm>
            <a:off x="8856736" y="119970"/>
            <a:ext cx="1148787" cy="311805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矩形 3"/>
          <p:cNvSpPr>
            <a:spLocks noChangeArrowheads="1"/>
          </p:cNvSpPr>
          <p:nvPr/>
        </p:nvSpPr>
        <p:spPr bwMode="auto">
          <a:xfrm>
            <a:off x="0" y="2098675"/>
            <a:ext cx="10080625" cy="2282825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</a:ln>
        </p:spPr>
        <p:txBody>
          <a:bodyPr lIns="75365" tIns="37682" rIns="75365" bIns="37682" anchor="ctr"/>
          <a:lstStyle/>
          <a:p>
            <a:pPr algn="ctr"/>
            <a:endParaRPr lang="zh-CN" altLang="zh-CN" sz="1700">
              <a:solidFill>
                <a:srgbClr val="FFFFFF"/>
              </a:solidFill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5123" name="Text Box 3"/>
          <p:cNvSpPr>
            <a:spLocks noChangeArrowheads="1"/>
          </p:cNvSpPr>
          <p:nvPr/>
        </p:nvSpPr>
        <p:spPr bwMode="auto">
          <a:xfrm>
            <a:off x="968346" y="2714625"/>
            <a:ext cx="4359998" cy="1553427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 lIns="75365" tIns="37682" rIns="75365" bIns="37682" anchor="ctr">
            <a:spAutoFit/>
          </a:bodyPr>
          <a:lstStyle/>
          <a:p>
            <a:r>
              <a:rPr lang="zh-CN" altLang="en-US" sz="48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 触摸查询系统</a:t>
            </a:r>
            <a:endParaRPr lang="en-US" altLang="zh-CN" sz="48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Arial" panose="020B0604020202020204" pitchFamily="34" charset="0"/>
            </a:endParaRPr>
          </a:p>
          <a:p>
            <a:r>
              <a:rPr lang="en-US" altLang="zh-CN" sz="48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   </a:t>
            </a:r>
            <a:r>
              <a:rPr lang="zh-CN" altLang="en-US" sz="48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组成与概要</a:t>
            </a:r>
          </a:p>
        </p:txBody>
      </p:sp>
      <p:sp>
        <p:nvSpPr>
          <p:cNvPr id="5124" name="矩形 10"/>
          <p:cNvSpPr>
            <a:spLocks noChangeArrowheads="1"/>
          </p:cNvSpPr>
          <p:nvPr/>
        </p:nvSpPr>
        <p:spPr bwMode="auto">
          <a:xfrm>
            <a:off x="2015792" y="2303463"/>
            <a:ext cx="2308860" cy="33591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 lIns="75365" tIns="37682" rIns="75365" bIns="37682">
            <a:spAutoFit/>
          </a:bodyPr>
          <a:lstStyle/>
          <a:p>
            <a:pPr algn="r"/>
            <a:r>
              <a:rPr lang="zh-CN" altLang="en-US" sz="1700" dirty="0">
                <a:solidFill>
                  <a:schemeClr val="bg1"/>
                </a:solidFill>
                <a:ea typeface="微软雅黑" panose="020B0503020204020204" pitchFamily="34" charset="-122"/>
                <a:sym typeface="Arial" panose="020B0604020202020204" pitchFamily="34" charset="0"/>
              </a:rPr>
              <a:t>湖南沃为科技有限公司</a:t>
            </a:r>
          </a:p>
        </p:txBody>
      </p:sp>
      <p:sp>
        <p:nvSpPr>
          <p:cNvPr id="5125" name="直接连接符 11"/>
          <p:cNvSpPr>
            <a:spLocks noChangeShapeType="1"/>
          </p:cNvSpPr>
          <p:nvPr/>
        </p:nvSpPr>
        <p:spPr bwMode="auto">
          <a:xfrm>
            <a:off x="867916" y="2636838"/>
            <a:ext cx="4316412" cy="1587"/>
          </a:xfrm>
          <a:prstGeom prst="line">
            <a:avLst/>
          </a:prstGeom>
          <a:noFill/>
          <a:ln w="6350">
            <a:solidFill>
              <a:schemeClr val="bg1"/>
            </a:solidFill>
            <a:bevel/>
          </a:ln>
        </p:spPr>
        <p:txBody>
          <a:bodyPr lIns="75365" tIns="37682" rIns="75365" bIns="37682"/>
          <a:lstStyle/>
          <a:p>
            <a:endParaRPr lang="zh-CN" altLang="en-US"/>
          </a:p>
        </p:txBody>
      </p:sp>
      <p:sp>
        <p:nvSpPr>
          <p:cNvPr id="7" name="Text Box 3"/>
          <p:cNvSpPr>
            <a:spLocks noChangeArrowheads="1"/>
          </p:cNvSpPr>
          <p:nvPr/>
        </p:nvSpPr>
        <p:spPr bwMode="auto">
          <a:xfrm>
            <a:off x="5472360" y="1668463"/>
            <a:ext cx="3146425" cy="3138487"/>
          </a:xfrm>
          <a:prstGeom prst="rect">
            <a:avLst/>
          </a:prstGeom>
          <a:noFill/>
          <a:ln>
            <a:noFill/>
          </a:ln>
        </p:spPr>
        <p:txBody>
          <a:bodyPr wrap="none" lIns="75365" tIns="37682" rIns="75365" bIns="37682" anchor="ctr">
            <a:spAutoFit/>
          </a:bodyPr>
          <a:lstStyle/>
          <a:p>
            <a:pPr algn="r">
              <a:defRPr/>
            </a:pPr>
            <a:r>
              <a:rPr lang="en-US" sz="19900" dirty="0">
                <a:solidFill>
                  <a:schemeClr val="bg1">
                    <a:lumMod val="9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02</a:t>
            </a:r>
            <a:endParaRPr lang="zh-CN" altLang="en-US" sz="16600" b="1" dirty="0">
              <a:solidFill>
                <a:schemeClr val="bg1">
                  <a:lumMod val="9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41288C14-99BC-37FF-C3EF-2C223B8891F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287" b="9287"/>
          <a:stretch/>
        </p:blipFill>
        <p:spPr>
          <a:xfrm>
            <a:off x="8856736" y="119970"/>
            <a:ext cx="1148787" cy="311805"/>
          </a:xfrm>
          <a:prstGeom prst="rect">
            <a:avLst/>
          </a:prstGeom>
        </p:spPr>
      </p:pic>
    </p:spTree>
  </p:cSld>
  <p:clrMapOvr>
    <a:masterClrMapping/>
  </p:clrMapOvr>
  <p:transition spd="slow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1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1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56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9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30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3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3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2" grpId="0" animBg="1"/>
      <p:bldP spid="5123" grpId="0"/>
      <p:bldP spid="5124" grpId="0"/>
      <p:bldP spid="5125" grpId="0" animBg="1"/>
      <p:bldP spid="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23"/>
          <p:cNvPicPr>
            <a:picLocks noChangeAspect="1" noChangeArrowheads="1"/>
          </p:cNvPicPr>
          <p:nvPr/>
        </p:nvPicPr>
        <p:blipFill>
          <a:blip r:embed="rId2" cstate="print"/>
          <a:srcRect l="32025" t="46428" r="31619" b="5547"/>
          <a:stretch>
            <a:fillRect/>
          </a:stretch>
        </p:blipFill>
        <p:spPr bwMode="auto">
          <a:xfrm>
            <a:off x="5545138" y="1008063"/>
            <a:ext cx="3960812" cy="3852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43" name="矩形 1"/>
          <p:cNvSpPr>
            <a:spLocks noChangeArrowheads="1"/>
          </p:cNvSpPr>
          <p:nvPr/>
        </p:nvSpPr>
        <p:spPr bwMode="auto">
          <a:xfrm>
            <a:off x="330200" y="244475"/>
            <a:ext cx="3509294" cy="5847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r>
              <a:rPr lang="zh-CN" altLang="en-US" sz="3200" b="1" dirty="0">
                <a:solidFill>
                  <a:srgbClr val="314865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▉</a:t>
            </a:r>
            <a:r>
              <a:rPr lang="zh-CN" altLang="en-US" sz="3000" b="1" dirty="0">
                <a:solidFill>
                  <a:srgbClr val="FF99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触摸查询系统</a:t>
            </a:r>
            <a:r>
              <a:rPr lang="zh-CN" altLang="en-US" sz="3000" b="1" dirty="0">
                <a:solidFill>
                  <a:schemeClr val="tx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简介</a:t>
            </a:r>
          </a:p>
        </p:txBody>
      </p:sp>
      <p:sp>
        <p:nvSpPr>
          <p:cNvPr id="10244" name="Text Box 4"/>
          <p:cNvSpPr txBox="1">
            <a:spLocks noChangeArrowheads="1"/>
          </p:cNvSpPr>
          <p:nvPr/>
        </p:nvSpPr>
        <p:spPr bwMode="auto">
          <a:xfrm>
            <a:off x="632519" y="1439887"/>
            <a:ext cx="4695825" cy="300351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600" dirty="0">
                <a:solidFill>
                  <a:srgbClr val="333333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宋体" panose="02010600030101010101" pitchFamily="2" charset="-122"/>
              </a:rPr>
              <a:t>       </a:t>
            </a:r>
            <a:r>
              <a:rPr lang="zh-CN" altLang="en-US" sz="1600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宋体" panose="02010600030101010101" pitchFamily="2" charset="-122"/>
              </a:rPr>
              <a:t>多媒体触控平台融合网络技术、信息技术、多媒体技术和互动触摸技术，可对音视频、图片、流媒体等多种素材制作编辑、控制和发布，显示终端以自由组合分屏效果发布信息和互动查询。</a:t>
            </a:r>
          </a:p>
          <a:p>
            <a:pPr>
              <a:lnSpc>
                <a:spcPct val="150000"/>
              </a:lnSpc>
            </a:pPr>
            <a:r>
              <a:rPr lang="zh-CN" altLang="en-US" sz="1600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宋体" panose="02010600030101010101" pitchFamily="2" charset="-122"/>
              </a:rPr>
              <a:t>       通过系统开放接口，可对接客户自有数据平台，可提供打印、统计、导出等实用功能。</a:t>
            </a:r>
          </a:p>
          <a:p>
            <a:pPr>
              <a:lnSpc>
                <a:spcPct val="150000"/>
              </a:lnSpc>
            </a:pPr>
            <a:r>
              <a:rPr lang="zh-CN" altLang="en-US" sz="1600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宋体" panose="02010600030101010101" pitchFamily="2" charset="-122"/>
              </a:rPr>
              <a:t>       系统不仅可以发布广告、查询产品、还可用以娱乐，例如</a:t>
            </a:r>
            <a:r>
              <a:rPr lang="zh-CN" altLang="en-US" sz="16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宋体" panose="02010600030101010101" pitchFamily="2" charset="-122"/>
              </a:rPr>
              <a:t>嵌入小游戏等APP，更能吸引顾客</a:t>
            </a:r>
            <a:r>
              <a:rPr lang="zh-CN" altLang="en-US" sz="1600" dirty="0">
                <a:solidFill>
                  <a:srgbClr val="333333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宋体" panose="02010600030101010101" pitchFamily="2" charset="-122"/>
              </a:rPr>
              <a:t>。</a:t>
            </a:r>
          </a:p>
        </p:txBody>
      </p:sp>
      <p:sp>
        <p:nvSpPr>
          <p:cNvPr id="10245" name="Text Box 5"/>
          <p:cNvSpPr txBox="1">
            <a:spLocks noChangeArrowheads="1"/>
          </p:cNvSpPr>
          <p:nvPr/>
        </p:nvSpPr>
        <p:spPr bwMode="auto">
          <a:xfrm>
            <a:off x="689991" y="5040287"/>
            <a:ext cx="8886825" cy="5842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zh-CN" altLang="en-US" sz="15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宋体" panose="02010600030101010101" pitchFamily="2" charset="-122"/>
              </a:rPr>
              <a:t>工作原理：</a:t>
            </a:r>
            <a:r>
              <a:rPr lang="zh-CN" altLang="en-US" sz="1600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宋体" panose="02010600030101010101" pitchFamily="2" charset="-122"/>
              </a:rPr>
              <a:t>通过平台制作内容，并通过网络发送至指定终端</a:t>
            </a:r>
            <a:r>
              <a:rPr lang="zh-CN" altLang="en-US" sz="1600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Times New Roman" panose="02020603050405020304" pitchFamily="18" charset="0"/>
              </a:rPr>
              <a:t>，</a:t>
            </a:r>
            <a:r>
              <a:rPr lang="zh-CN" altLang="en-US" sz="1600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宋体" panose="02010600030101010101" pitchFamily="2" charset="-122"/>
              </a:rPr>
              <a:t>可同时控制无限台终端。在终端无网络联通情况下可用</a:t>
            </a:r>
            <a:r>
              <a:rPr lang="zh-CN" altLang="en-US" sz="1600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Times New Roman" panose="02020603050405020304" pitchFamily="18" charset="0"/>
              </a:rPr>
              <a:t>U</a:t>
            </a:r>
            <a:r>
              <a:rPr lang="zh-CN" altLang="en-US" sz="1600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宋体" panose="02010600030101010101" pitchFamily="2" charset="-122"/>
              </a:rPr>
              <a:t>盘拷入内容。</a:t>
            </a:r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F18E3042-8167-1772-8AF1-16F2AABB37B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287" b="9287"/>
          <a:stretch/>
        </p:blipFill>
        <p:spPr>
          <a:xfrm>
            <a:off x="8856736" y="119970"/>
            <a:ext cx="1148787" cy="311805"/>
          </a:xfrm>
          <a:prstGeom prst="rect">
            <a:avLst/>
          </a:prstGeom>
        </p:spPr>
      </p:pic>
    </p:spTree>
  </p:cSld>
  <p:clrMapOvr>
    <a:masterClrMapping/>
  </p:clrMapOvr>
  <p:transition spd="med">
    <p:fade/>
  </p:transition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SUBTYPE" val="pureTxt"/>
  <p:tag name="KSO_WM_TEMPLATE_TOPIC_DEFAULT" val="1"/>
  <p:tag name="KSO_WM_TEMPLATE_JOB_ID" val="2"/>
  <p:tag name="KSO_WM_TEMPLATE_SCENE_ID" val="1"/>
  <p:tag name="KSO_WM_TEMPLATE_OUTLINE_ID" val="15"/>
  <p:tag name="KSO_WM_TEMPLATE_TOPIC_ID" val="2869567"/>
  <p:tag name="KSO_WM_SLIDE_SIZE" val="828*343"/>
  <p:tag name="KSO_WM_SLIDE_POSITION" val="66*144"/>
  <p:tag name="KSO_WM_BEAUTIFY_FLAG" val="#wm#"/>
  <p:tag name="KSO_WM_SLIDE_TYPE" val="title"/>
  <p:tag name="KSO_WM_SLIDE_LAYOUT_CNT" val="1_1"/>
  <p:tag name="KSO_WM_SLIDE_LAYOUT" val="a_b"/>
  <p:tag name="KSO_WM_SLIDE_ITEM_CNT" val="2"/>
  <p:tag name="KSO_WM_SLIDE_INDEX" val="1"/>
  <p:tag name="KSO_WM_SLIDE_ID" val="custom20184553_1"/>
  <p:tag name="KSO_WM_TAG_VERSION" val="1.0"/>
  <p:tag name="KSO_WM_TEMPLATE_INDEX" val="20184553"/>
  <p:tag name="KSO_WM_TEMPLATE_CATEGORY" val="custom"/>
  <p:tag name="KSO_WM_TEMPLATE_THUMBS_INDEX" val="1、6、10、14、20、26、27、28、29、31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342.62496062992125,&quot;left&quot;:229.62503937007872,&quot;top&quot;:76.62503937007874,&quot;width&quot;:372.00000000000006}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342.62496062992125,&quot;left&quot;:229.62503937007872,&quot;top&quot;:76.62503937007874,&quot;width&quot;:372.00000000000006}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342.62496062992125,&quot;left&quot;:229.62503937007872,&quot;top&quot;:76.62503937007874,&quot;width&quot;:372.00000000000006}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342.62496062992125,&quot;left&quot;:229.62503937007872,&quot;top&quot;:76.62503937007874,&quot;width&quot;:372.00000000000006}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342.62496062992125,&quot;left&quot;:229.62503937007872,&quot;top&quot;:76.62503937007874,&quot;width&quot;:372.00000000000006}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342.62496062992125,&quot;left&quot;:229.62503937007872,&quot;top&quot;:76.62503937007874,&quot;width&quot;:372.00000000000006}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342.62496062992125,&quot;left&quot;:229.62503937007872,&quot;top&quot;:76.62503937007874,&quot;width&quot;:372.00000000000006}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342.62496062992125,&quot;left&quot;:229.62503937007872,&quot;top&quot;:76.62503937007874,&quot;width&quot;:372.00000000000006}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342.62496062992125,&quot;left&quot;:229.62503937007872,&quot;top&quot;:76.62503937007874,&quot;width&quot;:372.00000000000006}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342.62496062992125,&quot;left&quot;:229.62503937007872,&quot;top&quot;:76.62503937007874,&quot;width&quot;:372.00000000000006}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342.62496062992125,&quot;left&quot;:229.62503937007872,&quot;top&quot;:76.62503937007874,&quot;width&quot;:372.00000000000006}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342.62496062992125,&quot;left&quot;:229.62503937007872,&quot;top&quot;:76.62503937007874,&quot;width&quot;:372.00000000000006}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342.62496062992125,&quot;left&quot;:229.62503937007872,&quot;top&quot;:76.62503937007874,&quot;width&quot;:372.00000000000006}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342.62496062992125,&quot;left&quot;:229.62503937007872,&quot;top&quot;:76.62503937007874,&quot;width&quot;:372.00000000000006}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342.62496062992125,&quot;left&quot;:229.62503937007872,&quot;top&quot;:76.62503937007874,&quot;width&quot;:372.00000000000006}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342.62496062992125,&quot;left&quot;:229.62503937007872,&quot;top&quot;:76.62503937007874,&quot;width&quot;:372.00000000000006}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342.62496062992125,&quot;left&quot;:229.62503937007872,&quot;top&quot;:76.62503937007874,&quot;width&quot;:372.00000000000006}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342.62496062992125,&quot;left&quot;:229.62503937007872,&quot;top&quot;:76.62503937007874,&quot;width&quot;:372.00000000000006}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342.62496062992125,&quot;left&quot;:229.62503937007872,&quot;top&quot;:76.62503937007874,&quot;width&quot;:372.00000000000006}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342.62496062992125,&quot;left&quot;:229.62503937007872,&quot;top&quot;:76.62503937007874,&quot;width&quot;:372.00000000000006}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342.62496062992125,&quot;left&quot;:229.62503937007872,&quot;top&quot;:76.62503937007874,&quot;width&quot;:372.00000000000006}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342.62496062992125,&quot;left&quot;:229.62503937007872,&quot;top&quot;:76.62503937007874,&quot;width&quot;:372.00000000000006}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342.62496062992125,&quot;left&quot;:229.62503937007872,&quot;top&quot;:76.62503937007874,&quot;width&quot;:372.00000000000006}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342.62496062992125,&quot;left&quot;:229.62503937007872,&quot;top&quot;:76.62503937007874,&quot;width&quot;:372.00000000000006}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342.62496062992125,&quot;left&quot;:229.62503937007872,&quot;top&quot;:76.62503937007874,&quot;width&quot;:372.00000000000006}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342.62496062992125,&quot;left&quot;:229.62503937007872,&quot;top&quot;:76.62503937007874,&quot;width&quot;:372.00000000000006}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342.62496062992125,&quot;left&quot;:229.62503937007872,&quot;top&quot;:76.62503937007874,&quot;width&quot;:372.00000000000006}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342.62496062992125,&quot;left&quot;:229.62503937007872,&quot;top&quot;:76.62503937007874,&quot;width&quot;:372.00000000000006}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342.62496062992125,&quot;left&quot;:229.62503937007872,&quot;top&quot;:76.62503937007874,&quot;width&quot;:372.00000000000006}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342.62496062992125,&quot;left&quot;:229.62503937007872,&quot;top&quot;:76.62503937007874,&quot;width&quot;:372.00000000000006}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342.62496062992125,&quot;left&quot;:229.62503937007872,&quot;top&quot;:76.62503937007874,&quot;width&quot;:372.00000000000006}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342.62496062992125,&quot;left&quot;:229.62503937007872,&quot;top&quot;:76.62503937007874,&quot;width&quot;:372.00000000000006}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342.62496062992125,&quot;left&quot;:229.62503937007872,&quot;top&quot;:76.62503937007874,&quot;width&quot;:372.00000000000006}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342.62496062992125,&quot;left&quot;:229.62503937007872,&quot;top&quot;:76.62503937007874,&quot;width&quot;:372.00000000000006}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342.62496062992125,&quot;left&quot;:229.62503937007872,&quot;top&quot;:76.62503937007874,&quot;width&quot;:372.00000000000006}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342.62496062992125,&quot;left&quot;:229.62503937007872,&quot;top&quot;:76.62503937007874,&quot;width&quot;:372.00000000000006}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342.62496062992125,&quot;left&quot;:229.62503937007872,&quot;top&quot;:76.62503937007874,&quot;width&quot;:372.00000000000006}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342.62496062992125,&quot;left&quot;:229.62503937007872,&quot;top&quot;:76.62503937007874,&quot;width&quot;:372.00000000000006}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342.62496062992125,&quot;left&quot;:229.62503937007872,&quot;top&quot;:76.62503937007874,&quot;width&quot;:372.00000000000006}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342.62496062992125,&quot;left&quot;:229.62503937007872,&quot;top&quot;:76.62503937007874,&quot;width&quot;:372.00000000000006}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342.62496062992125,&quot;left&quot;:229.62503937007872,&quot;top&quot;:76.62503937007874,&quot;width&quot;:372.00000000000006}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342.62496062992125,&quot;left&quot;:229.62503937007872,&quot;top&quot;:76.62503937007874,&quot;width&quot;:372.00000000000006}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342.62496062992125,&quot;left&quot;:229.62503937007872,&quot;top&quot;:76.62503937007874,&quot;width&quot;:372.00000000000006}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342.62496062992125,&quot;left&quot;:229.62503937007872,&quot;top&quot;:76.62503937007874,&quot;width&quot;:372.00000000000006}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396.12503937007875,&quot;left&quot;:323.1257480314961,&quot;top&quot;:83.75,&quot;width&quot;:420.8391338582678}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396.12503937007875,&quot;left&quot;:323.1257480314961,&quot;top&quot;:83.75,&quot;width&quot;:420.8391338582678}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396.12503937007875,&quot;left&quot;:323.1257480314961,&quot;top&quot;:83.75,&quot;width&quot;:420.8391338582678}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396.12503937007875,&quot;left&quot;:323.1257480314961,&quot;top&quot;:83.75,&quot;width&quot;:420.8391338582678}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396.12503937007875,&quot;left&quot;:323.1257480314961,&quot;top&quot;:83.75,&quot;width&quot;:420.8391338582678}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396.12503937007875,&quot;left&quot;:323.1257480314961,&quot;top&quot;:83.75,&quot;width&quot;:420.8391338582678}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396.12503937007875,&quot;left&quot;:323.1257480314961,&quot;top&quot;:83.75,&quot;width&quot;:420.8391338582678}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396.12503937007875,&quot;left&quot;:323.1257480314961,&quot;top&quot;:83.75,&quot;width&quot;:420.8391338582678}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396.12503937007875,&quot;left&quot;:323.1257480314961,&quot;top&quot;:83.75,&quot;width&quot;:420.8391338582678}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396.12503937007875,&quot;left&quot;:323.1257480314961,&quot;top&quot;:83.75,&quot;width&quot;:420.8391338582678}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342.62496062992125,&quot;left&quot;:229.62503937007872,&quot;top&quot;:76.62503937007874,&quot;width&quot;:372.00000000000006}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396.12503937007875,&quot;left&quot;:323.1257480314961,&quot;top&quot;:83.75,&quot;width&quot;:420.8391338582678}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396.12503937007875,&quot;left&quot;:323.1257480314961,&quot;top&quot;:83.75,&quot;width&quot;:420.8391338582678}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396.12503937007875,&quot;left&quot;:323.1257480314961,&quot;top&quot;:83.75,&quot;width&quot;:420.8391338582678}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396.12503937007875,&quot;left&quot;:323.1257480314961,&quot;top&quot;:83.75,&quot;width&quot;:420.8391338582678}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396.12503937007875,&quot;left&quot;:323.1257480314961,&quot;top&quot;:83.75,&quot;width&quot;:420.8391338582678}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396.12503937007875,&quot;left&quot;:323.1257480314961,&quot;top&quot;:83.75,&quot;width&quot;:420.8391338582678}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396.12503937007875,&quot;left&quot;:323.1257480314961,&quot;top&quot;:83.75,&quot;width&quot;:420.8391338582678}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396.12503937007875,&quot;left&quot;:323.1257480314961,&quot;top&quot;:83.75,&quot;width&quot;:420.8391338582678}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342.62496062992125,&quot;left&quot;:229.62503937007872,&quot;top&quot;:76.62503937007874,&quot;width&quot;:372.00000000000006}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342.62496062992125,&quot;left&quot;:229.62503937007872,&quot;top&quot;:76.62503937007874,&quot;width&quot;:372.00000000000006}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342.62496062992125,&quot;left&quot;:229.62503937007872,&quot;top&quot;:76.62503937007874,&quot;width&quot;:372.00000000000006}"/>
</p:tagLst>
</file>

<file path=ppt/theme/theme1.xml><?xml version="1.0" encoding="utf-8"?>
<a:theme xmlns:a="http://schemas.openxmlformats.org/drawingml/2006/main" name="Office 主题​​_2">
  <a:themeElements>
    <a:clrScheme name="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Office 主题​​_2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defRPr kumimoji="0" lang="zh-CN" sz="19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宋体" panose="02010600030101010101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defRPr kumimoji="0" lang="zh-CN" sz="19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宋体" panose="02010600030101010101" pitchFamily="2" charset="-122"/>
          </a:defRPr>
        </a:defPPr>
      </a:lstStyle>
    </a:ln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</TotalTime>
  <Words>1714</Words>
  <Application>Microsoft Office PowerPoint</Application>
  <PresentationFormat>自定义</PresentationFormat>
  <Paragraphs>203</Paragraphs>
  <Slides>20</Slides>
  <Notes>7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20</vt:i4>
      </vt:variant>
    </vt:vector>
  </HeadingPairs>
  <TitlesOfParts>
    <vt:vector size="28" baseType="lpstr">
      <vt:lpstr>Impact MT Std</vt:lpstr>
      <vt:lpstr>宋体-PUA</vt:lpstr>
      <vt:lpstr>微软雅黑</vt:lpstr>
      <vt:lpstr>Arial</vt:lpstr>
      <vt:lpstr>Calibri</vt:lpstr>
      <vt:lpstr>Impact</vt:lpstr>
      <vt:lpstr>Wingdings</vt:lpstr>
      <vt:lpstr>Office 主题​​_2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幻灯片 1</dc:title>
  <dc:creator>founya.com</dc:creator>
  <cp:lastModifiedBy>Administrator</cp:lastModifiedBy>
  <cp:revision>210</cp:revision>
  <dcterms:created xsi:type="dcterms:W3CDTF">2012-07-12T11:49:00Z</dcterms:created>
  <dcterms:modified xsi:type="dcterms:W3CDTF">2026-01-15T01:31:06Z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2052-12.1.0.24034</vt:lpwstr>
  </property>
  <property fmtid="{D5CDD505-2E9C-101B-9397-08002B2CF9AE}" pid="3" name="ICV">
    <vt:lpwstr>A2955252F3ED4065A994FA008E381B7E_13</vt:lpwstr>
  </property>
</Properties>
</file>